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67" r:id="rId14"/>
    <p:sldId id="268" r:id="rId15"/>
    <p:sldId id="270" r:id="rId16"/>
    <p:sldId id="271" r:id="rId17"/>
    <p:sldId id="269" r:id="rId18"/>
  </p:sldIdLst>
  <p:sldSz cx="12192000" cy="6858000"/>
  <p:notesSz cx="6858000" cy="9144000"/>
  <p:embeddedFontLst>
    <p:embeddedFont>
      <p:font typeface="Adobe Arabic" panose="02040503050201020203" pitchFamily="18" charset="-78"/>
      <p:regular r:id="rId19"/>
      <p:bold r:id="rId20"/>
      <p:italic r:id="rId21"/>
      <p:boldItalic r:id="rId22"/>
    </p:embeddedFont>
    <p:embeddedFont>
      <p:font typeface="Adobe Fan Heiti Std B" panose="020B0700000000000000" pitchFamily="34" charset="-128"/>
      <p:bold r:id="rId23"/>
    </p:embeddedFont>
    <p:embeddedFont>
      <p:font typeface="Adobe Ming Std L" panose="02020300000000000000" pitchFamily="18" charset="-128"/>
      <p:regular r:id="rId24"/>
    </p:embeddedFont>
    <p:embeddedFont>
      <p:font typeface="Aparajita" panose="02020603050405020304" pitchFamily="18" charset="0"/>
      <p:regular r:id="rId25"/>
      <p:bold r:id="rId26"/>
      <p:italic r:id="rId27"/>
      <p:boldItalic r:id="rId28"/>
    </p:embeddedFont>
    <p:embeddedFont>
      <p:font typeface="Bahnschrift SemiCondensed" panose="020B0502040204020203" pitchFamily="34" charset="0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Segoe UI Historic" panose="020B0502040204020203" pitchFamily="34" charset="0"/>
      <p:regular r:id="rId37"/>
    </p:embeddedFont>
    <p:embeddedFont>
      <p:font typeface="Segoe UI Semibold" panose="020B0702040204020203" pitchFamily="34" charset="0"/>
      <p:bold r:id="rId38"/>
      <p:boldItalic r:id="rId39"/>
    </p:embeddedFont>
    <p:embeddedFont>
      <p:font typeface="Tahoma" panose="020B0604030504040204" pitchFamily="34" charset="0"/>
      <p:regular r:id="rId40"/>
      <p:bold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96" autoAdjust="0"/>
    <p:restoredTop sz="94660"/>
  </p:normalViewPr>
  <p:slideViewPr>
    <p:cSldViewPr snapToGrid="0">
      <p:cViewPr varScale="1">
        <p:scale>
          <a:sx n="95" d="100"/>
          <a:sy n="95" d="100"/>
        </p:scale>
        <p:origin x="5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4C25-FD17-443A-AA85-A5259373ED1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413B-08C9-413E-B66E-B14CDA263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7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4C25-FD17-443A-AA85-A5259373ED1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413B-08C9-413E-B66E-B14CDA263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40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4C25-FD17-443A-AA85-A5259373ED1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413B-08C9-413E-B66E-B14CDA263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452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4C25-FD17-443A-AA85-A5259373ED1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413B-08C9-413E-B66E-B14CDA263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13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4C25-FD17-443A-AA85-A5259373ED1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413B-08C9-413E-B66E-B14CDA263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38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4C25-FD17-443A-AA85-A5259373ED1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413B-08C9-413E-B66E-B14CDA263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40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4C25-FD17-443A-AA85-A5259373ED1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413B-08C9-413E-B66E-B14CDA263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10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4C25-FD17-443A-AA85-A5259373ED1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413B-08C9-413E-B66E-B14CDA263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268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4C25-FD17-443A-AA85-A5259373ED1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413B-08C9-413E-B66E-B14CDA263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450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4C25-FD17-443A-AA85-A5259373ED1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413B-08C9-413E-B66E-B14CDA263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50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4C25-FD17-443A-AA85-A5259373ED1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413B-08C9-413E-B66E-B14CDA263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03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B4C25-FD17-443A-AA85-A5259373ED1F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6413B-08C9-413E-B66E-B14CDA263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963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BEEB63-B4A2-425A-8288-7E43E5C6E8F1}"/>
              </a:ext>
            </a:extLst>
          </p:cNvPr>
          <p:cNvSpPr txBox="1"/>
          <p:nvPr/>
        </p:nvSpPr>
        <p:spPr>
          <a:xfrm>
            <a:off x="1237623" y="1276140"/>
            <a:ext cx="990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 to Instrumental Variable Strategy</a:t>
            </a:r>
            <a:endParaRPr lang="ko-KR" alt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806C93-86E2-4B22-A8EF-52F5E7A24FCE}"/>
              </a:ext>
            </a:extLst>
          </p:cNvPr>
          <p:cNvSpPr txBox="1"/>
          <p:nvPr/>
        </p:nvSpPr>
        <p:spPr>
          <a:xfrm>
            <a:off x="4232869" y="3198167"/>
            <a:ext cx="3594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Methods Workshop</a:t>
            </a:r>
            <a:endParaRPr lang="ko-KR" altLang="en-US" sz="2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4BDEE-4386-4F10-9620-C349DEE5909B}"/>
              </a:ext>
            </a:extLst>
          </p:cNvPr>
          <p:cNvSpPr txBox="1"/>
          <p:nvPr/>
        </p:nvSpPr>
        <p:spPr>
          <a:xfrm>
            <a:off x="2152857" y="4473863"/>
            <a:ext cx="74232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Youngjoon</a:t>
            </a:r>
            <a:r>
              <a:rPr lang="en-US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Lee</a:t>
            </a:r>
          </a:p>
          <a:p>
            <a:pPr algn="ctr"/>
            <a:r>
              <a:rPr lang="en-US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(2</a:t>
            </a:r>
            <a:r>
              <a:rPr lang="en-US" altLang="ko-KR" sz="2400" baseline="30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nd</a:t>
            </a:r>
            <a:r>
              <a:rPr lang="en-US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Year PhD student / University of Maryland)</a:t>
            </a:r>
          </a:p>
          <a:p>
            <a:pPr algn="ctr"/>
            <a:endParaRPr lang="en-US" altLang="ko-KR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en-US" altLang="ko-KR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March 22, 2021</a:t>
            </a:r>
            <a:endParaRPr lang="ko-KR" altLang="en-US" sz="1600" dirty="0"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83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2323F6-27E2-4F1D-A6FC-99E9CBE1BC5D}"/>
              </a:ext>
            </a:extLst>
          </p:cNvPr>
          <p:cNvCxnSpPr>
            <a:cxnSpLocks/>
          </p:cNvCxnSpPr>
          <p:nvPr/>
        </p:nvCxnSpPr>
        <p:spPr>
          <a:xfrm>
            <a:off x="-10048" y="582804"/>
            <a:ext cx="122020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1CF070-BA60-49A0-9A55-FBB3CF1B5ADB}"/>
              </a:ext>
            </a:extLst>
          </p:cNvPr>
          <p:cNvSpPr txBox="1"/>
          <p:nvPr/>
        </p:nvSpPr>
        <p:spPr>
          <a:xfrm>
            <a:off x="-165781" y="11833"/>
            <a:ext cx="8777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Examples of Instrumental Variable Strategies (TSLS)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64214-6ACB-4D99-A5F9-017A7131F679}"/>
              </a:ext>
            </a:extLst>
          </p:cNvPr>
          <p:cNvSpPr txBox="1"/>
          <p:nvPr/>
        </p:nvSpPr>
        <p:spPr>
          <a:xfrm>
            <a:off x="5609502" y="6611146"/>
            <a:ext cx="881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9/15</a:t>
            </a:r>
            <a:endParaRPr lang="ko-KR" alt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DB8050-BAD5-46EA-B93F-8E85BB74A80F}"/>
              </a:ext>
            </a:extLst>
          </p:cNvPr>
          <p:cNvSpPr txBox="1"/>
          <p:nvPr/>
        </p:nvSpPr>
        <p:spPr>
          <a:xfrm>
            <a:off x="170823" y="814222"/>
            <a:ext cx="2672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92D050"/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Second Quiz</a:t>
            </a:r>
            <a:endParaRPr lang="ko-KR" altLang="en-US" sz="3600" dirty="0">
              <a:solidFill>
                <a:srgbClr val="92D050"/>
              </a:solidFill>
              <a:latin typeface="Bahnschrift SemiCondensed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DB208-1FD1-4F6E-A015-6260CBCA8E3B}"/>
              </a:ext>
            </a:extLst>
          </p:cNvPr>
          <p:cNvSpPr txBox="1"/>
          <p:nvPr/>
        </p:nvSpPr>
        <p:spPr>
          <a:xfrm>
            <a:off x="3150430" y="814222"/>
            <a:ext cx="2121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92D050"/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10$</a:t>
            </a:r>
            <a:endParaRPr lang="ko-KR" altLang="en-US" sz="3600" dirty="0">
              <a:solidFill>
                <a:srgbClr val="92D050"/>
              </a:solidFill>
              <a:latin typeface="Bahnschrift SemiCondensed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995F7-9262-462D-82B2-9F3C587DFF8E}"/>
              </a:ext>
            </a:extLst>
          </p:cNvPr>
          <p:cNvSpPr txBox="1"/>
          <p:nvPr/>
        </p:nvSpPr>
        <p:spPr>
          <a:xfrm>
            <a:off x="4876798" y="925954"/>
            <a:ext cx="685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solidFill>
                  <a:srgbClr val="92D050"/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First Come First Serve: Message to Chat</a:t>
            </a:r>
            <a:endParaRPr lang="ko-KR" altLang="en-US" sz="2400" i="1" dirty="0">
              <a:solidFill>
                <a:srgbClr val="92D050"/>
              </a:solidFill>
              <a:latin typeface="Bahnschrift SemiCondensed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6AB55FC-FC18-4B4D-B7CC-03FF3BDBFF53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33614" y="827564"/>
            <a:ext cx="720000" cy="7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57721-0A61-4662-AF45-24747D5332AF}"/>
              </a:ext>
            </a:extLst>
          </p:cNvPr>
          <p:cNvSpPr txBox="1"/>
          <p:nvPr/>
        </p:nvSpPr>
        <p:spPr>
          <a:xfrm>
            <a:off x="1758464" y="2019780"/>
            <a:ext cx="842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of the following statement (s) is (are) correct?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797D05-CA5C-4CD0-A7C5-960ECD1663D8}"/>
              </a:ext>
            </a:extLst>
          </p:cNvPr>
          <p:cNvSpPr txBox="1"/>
          <p:nvPr/>
        </p:nvSpPr>
        <p:spPr>
          <a:xfrm>
            <a:off x="130637" y="2924302"/>
            <a:ext cx="11887192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(a) Whether the selected instrument is strong is not testable. </a:t>
            </a:r>
          </a:p>
          <a:p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(b) </a:t>
            </a:r>
            <a:r>
              <a:rPr lang="en-US" altLang="ko-KR" sz="2400" spc="-1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variables need to be included both in the first and second stage regressions</a:t>
            </a: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en-US" altLang="ko-K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(c)</a:t>
            </a:r>
            <a:r>
              <a:rPr lang="en-US" altLang="ko-KR" sz="2400" spc="-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Rogowski et al. (2021)’s instrumental variable is in face exogenous</a:t>
            </a:r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409DA-9669-440A-8CC0-A91AA475242E}"/>
              </a:ext>
            </a:extLst>
          </p:cNvPr>
          <p:cNvSpPr txBox="1"/>
          <p:nvPr/>
        </p:nvSpPr>
        <p:spPr>
          <a:xfrm>
            <a:off x="2813547" y="5356396"/>
            <a:ext cx="7355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(a)    2. (b)    3. (c)    4. (a) (c)   5. (b) (c)  </a:t>
            </a:r>
          </a:p>
        </p:txBody>
      </p:sp>
    </p:spTree>
    <p:extLst>
      <p:ext uri="{BB962C8B-B14F-4D97-AF65-F5344CB8AC3E}">
        <p14:creationId xmlns:p14="http://schemas.microsoft.com/office/powerpoint/2010/main" val="362038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" grpId="0"/>
      <p:bldP spid="16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2323F6-27E2-4F1D-A6FC-99E9CBE1BC5D}"/>
              </a:ext>
            </a:extLst>
          </p:cNvPr>
          <p:cNvCxnSpPr>
            <a:cxnSpLocks/>
          </p:cNvCxnSpPr>
          <p:nvPr/>
        </p:nvCxnSpPr>
        <p:spPr>
          <a:xfrm>
            <a:off x="-10048" y="582804"/>
            <a:ext cx="122020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1CF070-BA60-49A0-9A55-FBB3CF1B5ADB}"/>
              </a:ext>
            </a:extLst>
          </p:cNvPr>
          <p:cNvSpPr txBox="1"/>
          <p:nvPr/>
        </p:nvSpPr>
        <p:spPr>
          <a:xfrm>
            <a:off x="-105492" y="11833"/>
            <a:ext cx="4185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How to Interpret Tables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64214-6ACB-4D99-A5F9-017A7131F679}"/>
              </a:ext>
            </a:extLst>
          </p:cNvPr>
          <p:cNvSpPr txBox="1"/>
          <p:nvPr/>
        </p:nvSpPr>
        <p:spPr>
          <a:xfrm>
            <a:off x="5609502" y="6611146"/>
            <a:ext cx="881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10/15</a:t>
            </a:r>
            <a:endParaRPr lang="ko-KR" alt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2B8602-0DCF-4A7A-8EA6-8D73E6AED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038" y="675074"/>
            <a:ext cx="6324600" cy="29165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645EFE-0DAC-489A-A319-8EFA9B47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038" y="3669829"/>
            <a:ext cx="6324600" cy="19946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199ADE-CEBA-408C-9D3E-DA97F3D5B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038" y="5769941"/>
            <a:ext cx="6324600" cy="4687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26DF00-4003-4EDA-8ACE-FD495FCDC3B1}"/>
              </a:ext>
            </a:extLst>
          </p:cNvPr>
          <p:cNvSpPr txBox="1"/>
          <p:nvPr/>
        </p:nvSpPr>
        <p:spPr>
          <a:xfrm>
            <a:off x="2894184" y="6243697"/>
            <a:ext cx="65374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Source: Rogowski et al. 2021. “Public Infrastructure and Economic Development: Evidence from Postal Systems.” </a:t>
            </a:r>
          </a:p>
          <a:p>
            <a:pPr algn="just"/>
            <a:r>
              <a:rPr lang="en-US" altLang="ko-KR" sz="1100" i="1" dirty="0"/>
              <a:t>                                                        American Journal of Political Science </a:t>
            </a:r>
            <a:r>
              <a:rPr lang="en-US" altLang="ko-KR" sz="1100" dirty="0"/>
              <a:t>Published Online (March 3, 2021).</a:t>
            </a:r>
            <a:endParaRPr lang="ko-KR" alt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71AFD2-2803-4EE5-B5F8-7BCC95288A21}"/>
              </a:ext>
            </a:extLst>
          </p:cNvPr>
          <p:cNvSpPr txBox="1"/>
          <p:nvPr/>
        </p:nvSpPr>
        <p:spPr>
          <a:xfrm>
            <a:off x="315812" y="3501313"/>
            <a:ext cx="2394738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3. You may choose </a:t>
            </a:r>
            <a:r>
              <a:rPr lang="en-US" altLang="ko-KR" i="1" dirty="0">
                <a:solidFill>
                  <a:srgbClr val="FF0000"/>
                </a:solidFill>
              </a:rPr>
              <a:t>whether to </a:t>
            </a:r>
            <a:r>
              <a:rPr lang="en-US" altLang="ko-KR" dirty="0">
                <a:solidFill>
                  <a:srgbClr val="FF0000"/>
                </a:solidFill>
              </a:rPr>
              <a:t>report the results using the reduce form.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2CF2AE8-1F9B-4E4C-884F-83D443A316CA}"/>
              </a:ext>
            </a:extLst>
          </p:cNvPr>
          <p:cNvGrpSpPr/>
          <p:nvPr/>
        </p:nvGrpSpPr>
        <p:grpSpPr>
          <a:xfrm>
            <a:off x="318317" y="1096777"/>
            <a:ext cx="4082861" cy="2426187"/>
            <a:chOff x="318317" y="1096777"/>
            <a:chExt cx="4082861" cy="242618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A07F92-AFDF-4767-ACE9-ACA9C3FBB8B6}"/>
                </a:ext>
              </a:extLst>
            </p:cNvPr>
            <p:cNvSpPr txBox="1"/>
            <p:nvPr/>
          </p:nvSpPr>
          <p:spPr>
            <a:xfrm>
              <a:off x="318317" y="1096777"/>
              <a:ext cx="2394738" cy="1200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2. The same control variables should be included in both 1</a:t>
              </a:r>
              <a:r>
                <a:rPr lang="en-US" altLang="ko-KR" baseline="30000" dirty="0">
                  <a:solidFill>
                    <a:srgbClr val="FF0000"/>
                  </a:solidFill>
                </a:rPr>
                <a:t>st</a:t>
              </a:r>
              <a:r>
                <a:rPr lang="en-US" altLang="ko-KR" dirty="0">
                  <a:solidFill>
                    <a:srgbClr val="FF0000"/>
                  </a:solidFill>
                </a:rPr>
                <a:t>/2</a:t>
              </a:r>
              <a:r>
                <a:rPr lang="en-US" altLang="ko-KR" baseline="30000" dirty="0">
                  <a:solidFill>
                    <a:srgbClr val="FF0000"/>
                  </a:solidFill>
                </a:rPr>
                <a:t>nd</a:t>
              </a:r>
              <a:r>
                <a:rPr lang="en-US" altLang="ko-KR" dirty="0">
                  <a:solidFill>
                    <a:srgbClr val="FF0000"/>
                  </a:solidFill>
                </a:rPr>
                <a:t> stage regressions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34E2B2-A8FD-4746-AE5B-C8D2E0C40404}"/>
                </a:ext>
              </a:extLst>
            </p:cNvPr>
            <p:cNvSpPr txBox="1"/>
            <p:nvPr/>
          </p:nvSpPr>
          <p:spPr>
            <a:xfrm>
              <a:off x="3004038" y="2221890"/>
              <a:ext cx="1397140" cy="581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FE059A14-0082-4FAD-B0FC-4CCBF4370357}"/>
                </a:ext>
              </a:extLst>
            </p:cNvPr>
            <p:cNvCxnSpPr>
              <a:endCxn id="21" idx="1"/>
            </p:cNvCxnSpPr>
            <p:nvPr/>
          </p:nvCxnSpPr>
          <p:spPr>
            <a:xfrm>
              <a:off x="2710550" y="2297106"/>
              <a:ext cx="293488" cy="2155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78021D-C2B3-43C2-AB54-E9D21523DC31}"/>
                </a:ext>
              </a:extLst>
            </p:cNvPr>
            <p:cNvSpPr txBox="1"/>
            <p:nvPr/>
          </p:nvSpPr>
          <p:spPr>
            <a:xfrm>
              <a:off x="3004038" y="3261354"/>
              <a:ext cx="1397140" cy="2616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798CC36-940C-42DA-B517-216F395B6318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710550" y="2297106"/>
              <a:ext cx="293488" cy="109505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9602713-8DD3-487B-AB3D-EE04D412E329}"/>
              </a:ext>
            </a:extLst>
          </p:cNvPr>
          <p:cNvGrpSpPr/>
          <p:nvPr/>
        </p:nvGrpSpPr>
        <p:grpSpPr>
          <a:xfrm>
            <a:off x="315812" y="5614449"/>
            <a:ext cx="9012826" cy="646331"/>
            <a:chOff x="315812" y="5614449"/>
            <a:chExt cx="9012826" cy="64633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7012BF-C62E-4F3D-A1B7-399D514F2612}"/>
                </a:ext>
              </a:extLst>
            </p:cNvPr>
            <p:cNvSpPr txBox="1"/>
            <p:nvPr/>
          </p:nvSpPr>
          <p:spPr>
            <a:xfrm>
              <a:off x="315812" y="5614449"/>
              <a:ext cx="2394738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4. You should report the F-statistic value.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7A63987-3E0B-4D74-8F28-47B0A827137D}"/>
                </a:ext>
              </a:extLst>
            </p:cNvPr>
            <p:cNvCxnSpPr>
              <a:stCxn id="32" idx="3"/>
            </p:cNvCxnSpPr>
            <p:nvPr/>
          </p:nvCxnSpPr>
          <p:spPr>
            <a:xfrm>
              <a:off x="2710550" y="5937615"/>
              <a:ext cx="5398470" cy="222025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AA9B9-8B52-4590-84ED-64F84767520A}"/>
                </a:ext>
              </a:extLst>
            </p:cNvPr>
            <p:cNvSpPr txBox="1"/>
            <p:nvPr/>
          </p:nvSpPr>
          <p:spPr>
            <a:xfrm>
              <a:off x="7881760" y="5909384"/>
              <a:ext cx="1446878" cy="2502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D36DFCC-D32C-4067-A945-5FE32465757A}"/>
              </a:ext>
            </a:extLst>
          </p:cNvPr>
          <p:cNvGrpSpPr/>
          <p:nvPr/>
        </p:nvGrpSpPr>
        <p:grpSpPr>
          <a:xfrm>
            <a:off x="3004038" y="1076845"/>
            <a:ext cx="8872150" cy="1527404"/>
            <a:chOff x="3004038" y="1076845"/>
            <a:chExt cx="8872150" cy="152740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07051A-3EA1-4AE6-AD6A-EE45E47883A7}"/>
                </a:ext>
              </a:extLst>
            </p:cNvPr>
            <p:cNvSpPr txBox="1"/>
            <p:nvPr/>
          </p:nvSpPr>
          <p:spPr>
            <a:xfrm>
              <a:off x="9481450" y="1126921"/>
              <a:ext cx="2394738" cy="14773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1. Please locate 1) the instrumental variable, 2) independent variable, and 3) dependent variable!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8CF99A2-56C0-45C1-B213-9C5BF9C0E6DF}"/>
                </a:ext>
              </a:extLst>
            </p:cNvPr>
            <p:cNvSpPr/>
            <p:nvPr/>
          </p:nvSpPr>
          <p:spPr>
            <a:xfrm>
              <a:off x="3004038" y="1607736"/>
              <a:ext cx="2532604" cy="25425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032D761-66C6-406C-8C55-ACF43177A1DB}"/>
                </a:ext>
              </a:extLst>
            </p:cNvPr>
            <p:cNvSpPr/>
            <p:nvPr/>
          </p:nvSpPr>
          <p:spPr>
            <a:xfrm>
              <a:off x="3005714" y="1971149"/>
              <a:ext cx="2532604" cy="212233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EECC6B3-66DC-454E-8DCD-F11146265DAD}"/>
                </a:ext>
              </a:extLst>
            </p:cNvPr>
            <p:cNvSpPr/>
            <p:nvPr/>
          </p:nvSpPr>
          <p:spPr>
            <a:xfrm>
              <a:off x="6482456" y="1076845"/>
              <a:ext cx="2795942" cy="2495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585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2323F6-27E2-4F1D-A6FC-99E9CBE1BC5D}"/>
              </a:ext>
            </a:extLst>
          </p:cNvPr>
          <p:cNvCxnSpPr>
            <a:cxnSpLocks/>
          </p:cNvCxnSpPr>
          <p:nvPr/>
        </p:nvCxnSpPr>
        <p:spPr>
          <a:xfrm>
            <a:off x="-10048" y="582804"/>
            <a:ext cx="122020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1CF070-BA60-49A0-9A55-FBB3CF1B5ADB}"/>
              </a:ext>
            </a:extLst>
          </p:cNvPr>
          <p:cNvSpPr txBox="1"/>
          <p:nvPr/>
        </p:nvSpPr>
        <p:spPr>
          <a:xfrm>
            <a:off x="-105492" y="11833"/>
            <a:ext cx="4185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How to Interpret Tables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64214-6ACB-4D99-A5F9-017A7131F679}"/>
              </a:ext>
            </a:extLst>
          </p:cNvPr>
          <p:cNvSpPr txBox="1"/>
          <p:nvPr/>
        </p:nvSpPr>
        <p:spPr>
          <a:xfrm>
            <a:off x="5609502" y="6611146"/>
            <a:ext cx="881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11/15</a:t>
            </a:r>
            <a:endParaRPr lang="ko-KR" alt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43F843-0E3D-4F63-9C10-62CED25F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20" y="715044"/>
            <a:ext cx="6943411" cy="55601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33B760-3739-4231-AB2F-9254947298C1}"/>
              </a:ext>
            </a:extLst>
          </p:cNvPr>
          <p:cNvSpPr txBox="1"/>
          <p:nvPr/>
        </p:nvSpPr>
        <p:spPr>
          <a:xfrm>
            <a:off x="2502302" y="6243698"/>
            <a:ext cx="7196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Source: </a:t>
            </a:r>
            <a:r>
              <a:rPr lang="en-US" altLang="ko-KR" sz="1100" dirty="0">
                <a:effectLst/>
                <a:ea typeface="맑은 고딕" panose="020B0503020000020004" pitchFamily="50" charset="-127"/>
              </a:rPr>
              <a:t>Zhu. 2017. “MNCs, Rents, and Corruption: Evidence from China.” </a:t>
            </a:r>
            <a:r>
              <a:rPr lang="en-US" altLang="ko-KR" sz="1100" i="1" dirty="0">
                <a:effectLst/>
                <a:ea typeface="맑은 고딕" panose="020B0503020000020004" pitchFamily="50" charset="-127"/>
              </a:rPr>
              <a:t>American Journal of Political Science</a:t>
            </a:r>
            <a:r>
              <a:rPr lang="en-US" altLang="ko-KR" sz="1100" dirty="0">
                <a:effectLst/>
                <a:ea typeface="맑은 고딕" panose="020B0503020000020004" pitchFamily="50" charset="-127"/>
              </a:rPr>
              <a:t> 61 (1).</a:t>
            </a:r>
            <a:endParaRPr lang="ko-KR" altLang="en-US" sz="11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C0C4F4A-EDA4-412C-9679-0B4F35C91A87}"/>
              </a:ext>
            </a:extLst>
          </p:cNvPr>
          <p:cNvGrpSpPr/>
          <p:nvPr/>
        </p:nvGrpSpPr>
        <p:grpSpPr>
          <a:xfrm>
            <a:off x="2622620" y="715044"/>
            <a:ext cx="9458467" cy="5337766"/>
            <a:chOff x="2622620" y="715044"/>
            <a:chExt cx="9458467" cy="533776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D40806-D24C-4BB9-8956-74EB0A70220D}"/>
                </a:ext>
              </a:extLst>
            </p:cNvPr>
            <p:cNvSpPr txBox="1"/>
            <p:nvPr/>
          </p:nvSpPr>
          <p:spPr>
            <a:xfrm>
              <a:off x="9686349" y="715044"/>
              <a:ext cx="2394738" cy="14773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1. Please locate 1) the instrumental variable, 2) independent variable, and 3) dependent variable!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48367C0-92A9-48BE-9C4D-E13EF758FB29}"/>
                </a:ext>
              </a:extLst>
            </p:cNvPr>
            <p:cNvSpPr/>
            <p:nvPr/>
          </p:nvSpPr>
          <p:spPr>
            <a:xfrm>
              <a:off x="2622620" y="1170571"/>
              <a:ext cx="1004835" cy="261610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BDD7F35-1A1E-447B-91AA-5F50E4A2350B}"/>
                </a:ext>
              </a:extLst>
            </p:cNvPr>
            <p:cNvSpPr/>
            <p:nvPr/>
          </p:nvSpPr>
          <p:spPr>
            <a:xfrm>
              <a:off x="5093271" y="5840577"/>
              <a:ext cx="4472759" cy="212233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F8CA22CD-3980-4422-ADC9-7751A7A340A2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 flipV="1">
              <a:off x="3602343" y="1303720"/>
              <a:ext cx="6084006" cy="1499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CC1017E0-A394-46D3-8DC4-54D952EC2B82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7241521" y="1453708"/>
              <a:ext cx="2444828" cy="438892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FBCF318-B81E-4C51-B80B-1C753A46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28" y="1657984"/>
            <a:ext cx="1183615" cy="12735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3F7E7CF-B26C-4ECF-9731-E877B6A98EC4}"/>
              </a:ext>
            </a:extLst>
          </p:cNvPr>
          <p:cNvSpPr txBox="1"/>
          <p:nvPr/>
        </p:nvSpPr>
        <p:spPr>
          <a:xfrm>
            <a:off x="0" y="2921168"/>
            <a:ext cx="2190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92D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 can’t find the instrumental variable!</a:t>
            </a:r>
            <a:endParaRPr lang="ko-KR" altLang="en-US" dirty="0">
              <a:solidFill>
                <a:srgbClr val="92D05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62D606-DAC6-4A26-9032-BFCB0B3178A8}"/>
              </a:ext>
            </a:extLst>
          </p:cNvPr>
          <p:cNvSpPr txBox="1"/>
          <p:nvPr/>
        </p:nvSpPr>
        <p:spPr>
          <a:xfrm>
            <a:off x="115557" y="4113380"/>
            <a:ext cx="2190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= Reports using</a:t>
            </a:r>
          </a:p>
          <a:p>
            <a:pPr algn="ctr"/>
            <a:r>
              <a:rPr lang="en-US" altLang="ko-KR" sz="2000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 reduced form!</a:t>
            </a:r>
            <a:endParaRPr lang="ko-KR" altLang="en-US" dirty="0">
              <a:solidFill>
                <a:srgbClr val="00B0F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51AF5F5-638A-44D5-859C-83C770942B0C}"/>
              </a:ext>
            </a:extLst>
          </p:cNvPr>
          <p:cNvGrpSpPr/>
          <p:nvPr/>
        </p:nvGrpSpPr>
        <p:grpSpPr>
          <a:xfrm>
            <a:off x="48478" y="4910901"/>
            <a:ext cx="4031152" cy="629537"/>
            <a:chOff x="48478" y="4910901"/>
            <a:chExt cx="4031152" cy="62953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FA72097-167C-49A2-B5D9-C8CEA34FD9DC}"/>
                </a:ext>
              </a:extLst>
            </p:cNvPr>
            <p:cNvSpPr txBox="1"/>
            <p:nvPr/>
          </p:nvSpPr>
          <p:spPr>
            <a:xfrm>
              <a:off x="48478" y="4910901"/>
              <a:ext cx="189085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2. F-Statistic value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859D771E-669A-4EFA-A665-A97E6CF99D9F}"/>
                </a:ext>
              </a:extLst>
            </p:cNvPr>
            <p:cNvCxnSpPr>
              <a:stCxn id="49" idx="3"/>
            </p:cNvCxnSpPr>
            <p:nvPr/>
          </p:nvCxnSpPr>
          <p:spPr>
            <a:xfrm>
              <a:off x="1939332" y="5095567"/>
              <a:ext cx="704644" cy="26020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A105001-2E3D-422F-B900-3BD73A991CB3}"/>
                </a:ext>
              </a:extLst>
            </p:cNvPr>
            <p:cNvSpPr txBox="1"/>
            <p:nvPr/>
          </p:nvSpPr>
          <p:spPr>
            <a:xfrm>
              <a:off x="2633928" y="5269441"/>
              <a:ext cx="1445702" cy="2709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224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2323F6-27E2-4F1D-A6FC-99E9CBE1BC5D}"/>
              </a:ext>
            </a:extLst>
          </p:cNvPr>
          <p:cNvCxnSpPr>
            <a:cxnSpLocks/>
          </p:cNvCxnSpPr>
          <p:nvPr/>
        </p:nvCxnSpPr>
        <p:spPr>
          <a:xfrm>
            <a:off x="-10048" y="582804"/>
            <a:ext cx="122020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1CF070-BA60-49A0-9A55-FBB3CF1B5ADB}"/>
              </a:ext>
            </a:extLst>
          </p:cNvPr>
          <p:cNvSpPr txBox="1"/>
          <p:nvPr/>
        </p:nvSpPr>
        <p:spPr>
          <a:xfrm>
            <a:off x="-105492" y="11833"/>
            <a:ext cx="4185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How to Interpret Tables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64214-6ACB-4D99-A5F9-017A7131F679}"/>
              </a:ext>
            </a:extLst>
          </p:cNvPr>
          <p:cNvSpPr txBox="1"/>
          <p:nvPr/>
        </p:nvSpPr>
        <p:spPr>
          <a:xfrm>
            <a:off x="5609502" y="6611146"/>
            <a:ext cx="881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12/15</a:t>
            </a:r>
            <a:endParaRPr lang="ko-KR" alt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63B828-F2C9-4C98-950C-0CC1DE422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844" y="881219"/>
            <a:ext cx="7124700" cy="45529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1480DE-A489-4DDF-A4E1-0B3FBD33ED48}"/>
              </a:ext>
            </a:extLst>
          </p:cNvPr>
          <p:cNvSpPr txBox="1"/>
          <p:nvPr/>
        </p:nvSpPr>
        <p:spPr>
          <a:xfrm>
            <a:off x="9757070" y="871171"/>
            <a:ext cx="2394738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 Please locate 1) the instrumental variable, 2) independent variable, and 3) dependent variable!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543B48-5480-4AB2-B223-CADB07267B05}"/>
              </a:ext>
            </a:extLst>
          </p:cNvPr>
          <p:cNvSpPr/>
          <p:nvPr/>
        </p:nvSpPr>
        <p:spPr>
          <a:xfrm>
            <a:off x="2632252" y="2984357"/>
            <a:ext cx="1157854" cy="21223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C4B3D2-284C-43C5-9083-782E43DE81C2}"/>
              </a:ext>
            </a:extLst>
          </p:cNvPr>
          <p:cNvSpPr/>
          <p:nvPr/>
        </p:nvSpPr>
        <p:spPr>
          <a:xfrm>
            <a:off x="2632459" y="1976405"/>
            <a:ext cx="1157854" cy="2122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67ABFA-864B-4C66-BB39-31F9370B4FE0}"/>
              </a:ext>
            </a:extLst>
          </p:cNvPr>
          <p:cNvSpPr/>
          <p:nvPr/>
        </p:nvSpPr>
        <p:spPr>
          <a:xfrm>
            <a:off x="8401688" y="1831688"/>
            <a:ext cx="1005660" cy="21223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AE11B0-0753-48A4-B556-54A8BB0BB42C}"/>
              </a:ext>
            </a:extLst>
          </p:cNvPr>
          <p:cNvSpPr/>
          <p:nvPr/>
        </p:nvSpPr>
        <p:spPr>
          <a:xfrm>
            <a:off x="2643976" y="3287483"/>
            <a:ext cx="1157854" cy="21223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3D6CC3-0545-4D2F-B582-03698875F0A4}"/>
              </a:ext>
            </a:extLst>
          </p:cNvPr>
          <p:cNvSpPr txBox="1"/>
          <p:nvPr/>
        </p:nvSpPr>
        <p:spPr>
          <a:xfrm>
            <a:off x="9757070" y="3090473"/>
            <a:ext cx="2394738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 Urbanization variable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was included in both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baseline="30000" dirty="0">
                <a:solidFill>
                  <a:srgbClr val="FF0000"/>
                </a:solidFill>
              </a:rPr>
              <a:t>st</a:t>
            </a:r>
            <a:r>
              <a:rPr lang="en-US" altLang="ko-KR" dirty="0">
                <a:solidFill>
                  <a:srgbClr val="FF0000"/>
                </a:solidFill>
              </a:rPr>
              <a:t>/2</a:t>
            </a:r>
            <a:r>
              <a:rPr lang="en-US" altLang="ko-KR" baseline="30000" dirty="0">
                <a:solidFill>
                  <a:srgbClr val="FF0000"/>
                </a:solidFill>
              </a:rPr>
              <a:t>nd</a:t>
            </a:r>
            <a:r>
              <a:rPr lang="en-US" altLang="ko-KR" dirty="0">
                <a:solidFill>
                  <a:srgbClr val="FF0000"/>
                </a:solidFill>
              </a:rPr>
              <a:t> stage regressions.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5F7B28-AEF2-46D4-B629-2DC473763875}"/>
              </a:ext>
            </a:extLst>
          </p:cNvPr>
          <p:cNvGrpSpPr/>
          <p:nvPr/>
        </p:nvGrpSpPr>
        <p:grpSpPr>
          <a:xfrm>
            <a:off x="48478" y="4107031"/>
            <a:ext cx="4476304" cy="517937"/>
            <a:chOff x="48478" y="4107031"/>
            <a:chExt cx="4476304" cy="51793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3F6FAB-EFAD-4A6C-A489-776836AEE4C4}"/>
                </a:ext>
              </a:extLst>
            </p:cNvPr>
            <p:cNvSpPr txBox="1"/>
            <p:nvPr/>
          </p:nvSpPr>
          <p:spPr>
            <a:xfrm>
              <a:off x="48478" y="4107031"/>
              <a:ext cx="189085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3. F-Statistic value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31CB3AE3-C3C7-4486-BACB-F42F57F6A6FF}"/>
                </a:ext>
              </a:extLst>
            </p:cNvPr>
            <p:cNvCxnSpPr>
              <a:stCxn id="38" idx="3"/>
            </p:cNvCxnSpPr>
            <p:nvPr/>
          </p:nvCxnSpPr>
          <p:spPr>
            <a:xfrm>
              <a:off x="1939332" y="4291697"/>
              <a:ext cx="704644" cy="26020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A88B5C-4FD6-48A8-A635-5E8D03CEBC8D}"/>
                </a:ext>
              </a:extLst>
            </p:cNvPr>
            <p:cNvSpPr txBox="1"/>
            <p:nvPr/>
          </p:nvSpPr>
          <p:spPr>
            <a:xfrm>
              <a:off x="2633928" y="4465572"/>
              <a:ext cx="1890854" cy="1593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83DAE-4080-420D-B67C-C7FEF612B362}"/>
              </a:ext>
            </a:extLst>
          </p:cNvPr>
          <p:cNvGrpSpPr/>
          <p:nvPr/>
        </p:nvGrpSpPr>
        <p:grpSpPr>
          <a:xfrm>
            <a:off x="66424" y="4766729"/>
            <a:ext cx="4847220" cy="1903127"/>
            <a:chOff x="66424" y="4766729"/>
            <a:chExt cx="4847220" cy="190312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E23D061-5D9A-48CA-9B15-73A372027B3C}"/>
                </a:ext>
              </a:extLst>
            </p:cNvPr>
            <p:cNvGrpSpPr/>
            <p:nvPr/>
          </p:nvGrpSpPr>
          <p:grpSpPr>
            <a:xfrm>
              <a:off x="78520" y="4766729"/>
              <a:ext cx="4835124" cy="841333"/>
              <a:chOff x="78520" y="4766729"/>
              <a:chExt cx="4835124" cy="841333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FAC50A-D4E3-4018-85BF-2ABAFABFA079}"/>
                  </a:ext>
                </a:extLst>
              </p:cNvPr>
              <p:cNvSpPr txBox="1"/>
              <p:nvPr/>
            </p:nvSpPr>
            <p:spPr>
              <a:xfrm>
                <a:off x="78520" y="5238730"/>
                <a:ext cx="1890854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95000"/>
                        <a:lumOff val="5000"/>
                      </a:schemeClr>
                    </a:solidFill>
                  </a:rPr>
                  <a:t>4. What is this????</a:t>
                </a:r>
                <a:endParaRPr lang="ko-KR" altLang="en-US" dirty="0">
                  <a:solidFill>
                    <a:schemeClr val="bg1">
                      <a:lumMod val="95000"/>
                      <a:lumOff val="5000"/>
                    </a:schemeClr>
                  </a:solidFill>
                </a:endParaRPr>
              </a:p>
            </p:txBody>
          </p: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556B94B2-B093-4206-B4AC-39DD54749619}"/>
                  </a:ext>
                </a:extLst>
              </p:cNvPr>
              <p:cNvCxnSpPr>
                <a:cxnSpLocks/>
                <a:stCxn id="41" idx="3"/>
                <a:endCxn id="43" idx="1"/>
              </p:cNvCxnSpPr>
              <p:nvPr/>
            </p:nvCxnSpPr>
            <p:spPr>
              <a:xfrm flipV="1">
                <a:off x="1969374" y="4845056"/>
                <a:ext cx="669577" cy="57834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FA34820-DC16-4BD7-B1CB-C4DE89357104}"/>
                  </a:ext>
                </a:extLst>
              </p:cNvPr>
              <p:cNvSpPr txBox="1"/>
              <p:nvPr/>
            </p:nvSpPr>
            <p:spPr>
              <a:xfrm>
                <a:off x="2638951" y="4766729"/>
                <a:ext cx="2274693" cy="15665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2E5CF49-B059-4E36-A42F-B88CB9355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24" y="5653220"/>
              <a:ext cx="1902949" cy="101663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913D992-86BC-4C70-AADD-6D6983C10CCD}"/>
              </a:ext>
            </a:extLst>
          </p:cNvPr>
          <p:cNvSpPr txBox="1"/>
          <p:nvPr/>
        </p:nvSpPr>
        <p:spPr>
          <a:xfrm>
            <a:off x="2515177" y="5961741"/>
            <a:ext cx="7432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</a:t>
            </a:r>
            <a:r>
              <a:rPr lang="en-US" altLang="ko-KR" sz="2400" i="1" baseline="-250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r>
              <a:rPr lang="en-US" altLang="ko-KR" sz="2400" i="1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 The instrumental variables can be “jointly” used.</a:t>
            </a:r>
            <a:endParaRPr lang="ko-KR" altLang="en-US" sz="2000" i="1" dirty="0">
              <a:solidFill>
                <a:srgbClr val="FFFF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178E76-1E00-4120-A2E6-8416D251BFB9}"/>
              </a:ext>
            </a:extLst>
          </p:cNvPr>
          <p:cNvSpPr txBox="1"/>
          <p:nvPr/>
        </p:nvSpPr>
        <p:spPr>
          <a:xfrm>
            <a:off x="2502302" y="5419735"/>
            <a:ext cx="71962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Source: </a:t>
            </a:r>
            <a:r>
              <a:rPr lang="en-US" altLang="ko-KR" sz="1100" dirty="0">
                <a:effectLst/>
                <a:ea typeface="맑은 고딕" panose="020B0503020000020004" pitchFamily="50" charset="-127"/>
              </a:rPr>
              <a:t>Ritter and Conrad. 2016. “Preventing and Responding to Dissent: The Observational Challenges of Explaining</a:t>
            </a:r>
          </a:p>
          <a:p>
            <a:pPr algn="just"/>
            <a:r>
              <a:rPr lang="en-US" altLang="ko-KR" sz="1100" dirty="0">
                <a:ea typeface="맑은 고딕" panose="020B0503020000020004" pitchFamily="50" charset="-127"/>
              </a:rPr>
              <a:t>                                                      </a:t>
            </a:r>
            <a:r>
              <a:rPr lang="en-US" altLang="ko-KR" sz="1100" dirty="0">
                <a:effectLst/>
                <a:ea typeface="맑은 고딕" panose="020B0503020000020004" pitchFamily="50" charset="-127"/>
              </a:rPr>
              <a:t> Strategic Repression.” </a:t>
            </a:r>
            <a:r>
              <a:rPr lang="en-US" altLang="ko-KR" sz="1100" i="1" dirty="0">
                <a:effectLst/>
                <a:ea typeface="맑은 고딕" panose="020B0503020000020004" pitchFamily="50" charset="-127"/>
              </a:rPr>
              <a:t>American Political Science Review</a:t>
            </a:r>
            <a:r>
              <a:rPr lang="en-US" altLang="ko-KR" sz="1100" dirty="0">
                <a:effectLst/>
                <a:ea typeface="맑은 고딕" panose="020B0503020000020004" pitchFamily="50" charset="-127"/>
              </a:rPr>
              <a:t> 110 (1).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55854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29" grpId="0" animBg="1"/>
      <p:bldP spid="31" grpId="0" animBg="1"/>
      <p:bldP spid="33" grpId="0" animBg="1"/>
      <p:bldP spid="37" grpId="0" animBg="1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2323F6-27E2-4F1D-A6FC-99E9CBE1BC5D}"/>
              </a:ext>
            </a:extLst>
          </p:cNvPr>
          <p:cNvCxnSpPr>
            <a:cxnSpLocks/>
          </p:cNvCxnSpPr>
          <p:nvPr/>
        </p:nvCxnSpPr>
        <p:spPr>
          <a:xfrm>
            <a:off x="-10048" y="582804"/>
            <a:ext cx="122020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1CF070-BA60-49A0-9A55-FBB3CF1B5ADB}"/>
              </a:ext>
            </a:extLst>
          </p:cNvPr>
          <p:cNvSpPr txBox="1"/>
          <p:nvPr/>
        </p:nvSpPr>
        <p:spPr>
          <a:xfrm>
            <a:off x="-105492" y="11833"/>
            <a:ext cx="2744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Useful R Codes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64214-6ACB-4D99-A5F9-017A7131F679}"/>
              </a:ext>
            </a:extLst>
          </p:cNvPr>
          <p:cNvSpPr txBox="1"/>
          <p:nvPr/>
        </p:nvSpPr>
        <p:spPr>
          <a:xfrm>
            <a:off x="5609502" y="6611146"/>
            <a:ext cx="881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13/15</a:t>
            </a:r>
            <a:endParaRPr lang="ko-KR" alt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1376CC-D231-4DF5-99CD-99BBA54C32C9}"/>
              </a:ext>
            </a:extLst>
          </p:cNvPr>
          <p:cNvSpPr txBox="1"/>
          <p:nvPr/>
        </p:nvSpPr>
        <p:spPr>
          <a:xfrm>
            <a:off x="3275767" y="1591996"/>
            <a:ext cx="5395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/>
              <a:t>ivreg</a:t>
            </a:r>
            <a:r>
              <a:rPr lang="ko-KR" altLang="en-US" sz="2800" dirty="0"/>
              <a:t>(</a:t>
            </a:r>
            <a:r>
              <a:rPr lang="ko-KR" altLang="en-US" sz="2800" dirty="0" err="1"/>
              <a:t>Y</a:t>
            </a:r>
            <a:r>
              <a:rPr lang="ko-KR" altLang="en-US" sz="2800" dirty="0"/>
              <a:t> ~ </a:t>
            </a:r>
            <a:r>
              <a:rPr lang="ko-KR" altLang="en-US" sz="2800" dirty="0" err="1"/>
              <a:t>X</a:t>
            </a:r>
            <a:r>
              <a:rPr lang="ko-KR" altLang="en-US" sz="2800" dirty="0"/>
              <a:t> + </a:t>
            </a:r>
            <a:r>
              <a:rPr lang="ko-KR" altLang="en-US" sz="2800" dirty="0" err="1"/>
              <a:t>W</a:t>
            </a:r>
            <a:r>
              <a:rPr lang="ko-KR" altLang="en-US" sz="2800" dirty="0"/>
              <a:t> | </a:t>
            </a:r>
            <a:r>
              <a:rPr lang="ko-KR" altLang="en-US" sz="2800" dirty="0" err="1"/>
              <a:t>W</a:t>
            </a:r>
            <a:r>
              <a:rPr lang="ko-KR" altLang="en-US" sz="2800" dirty="0"/>
              <a:t> + </a:t>
            </a:r>
            <a:r>
              <a:rPr lang="ko-KR" altLang="en-US" sz="2800" dirty="0" err="1"/>
              <a:t>Z</a:t>
            </a:r>
            <a:r>
              <a:rPr lang="ko-KR" altLang="en-US" sz="2800" dirty="0"/>
              <a:t>, </a:t>
            </a:r>
            <a:r>
              <a:rPr lang="en-US" altLang="ko-KR" sz="2800" dirty="0"/>
              <a:t>data = hello</a:t>
            </a:r>
            <a:r>
              <a:rPr lang="ko-KR" altLang="en-US" sz="2800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377F44-0FDD-4E4A-9FC5-0A381E1F6AFE}"/>
              </a:ext>
            </a:extLst>
          </p:cNvPr>
          <p:cNvSpPr txBox="1"/>
          <p:nvPr/>
        </p:nvSpPr>
        <p:spPr>
          <a:xfrm>
            <a:off x="4230359" y="3253771"/>
            <a:ext cx="4170063" cy="183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Y: Dependent Variable</a:t>
            </a:r>
          </a:p>
          <a:p>
            <a:endParaRPr lang="en-US" altLang="ko-KR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altLang="ko-K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X: Endogenous Independent Variable</a:t>
            </a:r>
          </a:p>
          <a:p>
            <a:endParaRPr lang="en-US" altLang="ko-KR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altLang="ko-K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Z: Instrumental Variable</a:t>
            </a:r>
          </a:p>
          <a:p>
            <a:endParaRPr lang="en-US" altLang="ko-KR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altLang="ko-K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W: Control Variables</a:t>
            </a:r>
            <a:endParaRPr lang="ko-KR" alt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78DC3E-899E-4717-ADF5-74932CC800D7}"/>
              </a:ext>
            </a:extLst>
          </p:cNvPr>
          <p:cNvSpPr/>
          <p:nvPr/>
        </p:nvSpPr>
        <p:spPr>
          <a:xfrm>
            <a:off x="5526593" y="1376622"/>
            <a:ext cx="321548" cy="1044999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E1F8B7B-5750-40F0-9986-0975BAC409A5}"/>
              </a:ext>
            </a:extLst>
          </p:cNvPr>
          <p:cNvSpPr/>
          <p:nvPr/>
        </p:nvSpPr>
        <p:spPr>
          <a:xfrm>
            <a:off x="4642346" y="1366574"/>
            <a:ext cx="321548" cy="104499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6D3A843-0CC1-4183-9C5E-923A86E0326F}"/>
              </a:ext>
            </a:extLst>
          </p:cNvPr>
          <p:cNvSpPr/>
          <p:nvPr/>
        </p:nvSpPr>
        <p:spPr>
          <a:xfrm>
            <a:off x="6462771" y="1368250"/>
            <a:ext cx="321548" cy="104499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69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4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2323F6-27E2-4F1D-A6FC-99E9CBE1BC5D}"/>
              </a:ext>
            </a:extLst>
          </p:cNvPr>
          <p:cNvCxnSpPr>
            <a:cxnSpLocks/>
          </p:cNvCxnSpPr>
          <p:nvPr/>
        </p:nvCxnSpPr>
        <p:spPr>
          <a:xfrm>
            <a:off x="-10048" y="582804"/>
            <a:ext cx="122020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1CF070-BA60-49A0-9A55-FBB3CF1B5ADB}"/>
              </a:ext>
            </a:extLst>
          </p:cNvPr>
          <p:cNvSpPr txBox="1"/>
          <p:nvPr/>
        </p:nvSpPr>
        <p:spPr>
          <a:xfrm>
            <a:off x="-175828" y="11833"/>
            <a:ext cx="5395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What We Have Learned Today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64214-6ACB-4D99-A5F9-017A7131F679}"/>
              </a:ext>
            </a:extLst>
          </p:cNvPr>
          <p:cNvSpPr txBox="1"/>
          <p:nvPr/>
        </p:nvSpPr>
        <p:spPr>
          <a:xfrm>
            <a:off x="5609502" y="6611146"/>
            <a:ext cx="881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14/15</a:t>
            </a:r>
            <a:endParaRPr lang="ko-KR" alt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953CC-BE78-4BC3-9B34-53B281170002}"/>
              </a:ext>
            </a:extLst>
          </p:cNvPr>
          <p:cNvSpPr txBox="1"/>
          <p:nvPr/>
        </p:nvSpPr>
        <p:spPr>
          <a:xfrm>
            <a:off x="-5011" y="958053"/>
            <a:ext cx="429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1. Assumptions Matter.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3D0C95-4016-410B-B37A-93D759AFBC2A}"/>
              </a:ext>
            </a:extLst>
          </p:cNvPr>
          <p:cNvSpPr txBox="1"/>
          <p:nvPr/>
        </p:nvSpPr>
        <p:spPr>
          <a:xfrm>
            <a:off x="619255" y="1501369"/>
            <a:ext cx="4224050" cy="219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- </a:t>
            </a:r>
            <a:r>
              <a:rPr lang="en-US" altLang="ko-KR" sz="2400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Strong Instrument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- </a:t>
            </a:r>
            <a:r>
              <a:rPr lang="en-US" altLang="ko-KR" sz="2400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Valid Instrument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- </a:t>
            </a:r>
            <a:r>
              <a:rPr lang="en-US" altLang="ko-KR" sz="2400" dirty="0">
                <a:solidFill>
                  <a:srgbClr val="92D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Exogenous Instrument</a:t>
            </a:r>
            <a:endParaRPr lang="ko-KR" altLang="en-US" sz="2400" dirty="0">
              <a:solidFill>
                <a:srgbClr val="92D05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8FB620-BDC8-4D5E-AE41-46CFE8C54C53}"/>
              </a:ext>
            </a:extLst>
          </p:cNvPr>
          <p:cNvSpPr txBox="1"/>
          <p:nvPr/>
        </p:nvSpPr>
        <p:spPr>
          <a:xfrm>
            <a:off x="2277640" y="1515882"/>
            <a:ext cx="4295652" cy="14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Testable</a:t>
            </a:r>
          </a:p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Not Testable</a:t>
            </a:r>
            <a:endParaRPr lang="ko-KR" altLang="en-US" sz="2400" dirty="0">
              <a:solidFill>
                <a:srgbClr val="FFFF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75B355-9290-4133-B585-05227667EA9D}"/>
              </a:ext>
            </a:extLst>
          </p:cNvPr>
          <p:cNvSpPr txBox="1"/>
          <p:nvPr/>
        </p:nvSpPr>
        <p:spPr>
          <a:xfrm>
            <a:off x="3044261" y="2943543"/>
            <a:ext cx="4295652" cy="71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Not Testable</a:t>
            </a:r>
            <a:endParaRPr lang="ko-KR" altLang="en-US" sz="2400" dirty="0">
              <a:solidFill>
                <a:srgbClr val="FFFF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99AC61-9A37-4701-9895-6B5FB844E647}"/>
              </a:ext>
            </a:extLst>
          </p:cNvPr>
          <p:cNvSpPr txBox="1"/>
          <p:nvPr/>
        </p:nvSpPr>
        <p:spPr>
          <a:xfrm>
            <a:off x="202639" y="4160335"/>
            <a:ext cx="811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2. Please Compare TSLS Results with OLS Results. 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D6610C-98C0-47F8-BC06-65E445F3684D}"/>
              </a:ext>
            </a:extLst>
          </p:cNvPr>
          <p:cNvSpPr txBox="1"/>
          <p:nvPr/>
        </p:nvSpPr>
        <p:spPr>
          <a:xfrm>
            <a:off x="238661" y="5172844"/>
            <a:ext cx="116585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3. Please Note that You Can Adopt More Than One Instrument to</a:t>
            </a:r>
          </a:p>
          <a:p>
            <a:endParaRPr lang="en-US" altLang="ko-KR" sz="2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Instrument One Independent Variable. 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37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2323F6-27E2-4F1D-A6FC-99E9CBE1BC5D}"/>
              </a:ext>
            </a:extLst>
          </p:cNvPr>
          <p:cNvCxnSpPr>
            <a:cxnSpLocks/>
          </p:cNvCxnSpPr>
          <p:nvPr/>
        </p:nvCxnSpPr>
        <p:spPr>
          <a:xfrm>
            <a:off x="-10048" y="582804"/>
            <a:ext cx="122020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1CF070-BA60-49A0-9A55-FBB3CF1B5ADB}"/>
              </a:ext>
            </a:extLst>
          </p:cNvPr>
          <p:cNvSpPr txBox="1"/>
          <p:nvPr/>
        </p:nvSpPr>
        <p:spPr>
          <a:xfrm>
            <a:off x="-105491" y="11833"/>
            <a:ext cx="639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What We Need to Learn in the Future 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64214-6ACB-4D99-A5F9-017A7131F679}"/>
              </a:ext>
            </a:extLst>
          </p:cNvPr>
          <p:cNvSpPr txBox="1"/>
          <p:nvPr/>
        </p:nvSpPr>
        <p:spPr>
          <a:xfrm>
            <a:off x="5609502" y="6611146"/>
            <a:ext cx="881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15/15</a:t>
            </a:r>
            <a:endParaRPr lang="ko-KR" alt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05EFF4-3FD1-4BB9-9055-CB5FAAD03123}"/>
              </a:ext>
            </a:extLst>
          </p:cNvPr>
          <p:cNvSpPr txBox="1"/>
          <p:nvPr/>
        </p:nvSpPr>
        <p:spPr>
          <a:xfrm>
            <a:off x="2181978" y="1370037"/>
            <a:ext cx="7655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Segoe UI Semibold" panose="020B0702040204020203" pitchFamily="34" charset="0"/>
              </a:rPr>
              <a:t>Advanced Instrumental Variable Strategy</a:t>
            </a:r>
            <a:endParaRPr lang="ko-KR" altLang="en-US" sz="2400" b="1" dirty="0">
              <a:latin typeface="Adobe Fan Heiti Std B" panose="020B0700000000000000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DE4F92-3973-47A2-8BDF-098D26198E0E}"/>
              </a:ext>
            </a:extLst>
          </p:cNvPr>
          <p:cNvSpPr txBox="1"/>
          <p:nvPr/>
        </p:nvSpPr>
        <p:spPr>
          <a:xfrm>
            <a:off x="4101731" y="2123140"/>
            <a:ext cx="356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FF00"/>
                </a:solidFill>
                <a:latin typeface="Adobe Ming Std L" panose="02020300000000000000" pitchFamily="18" charset="-128"/>
                <a:ea typeface="Adobe Ming Std L" panose="02020300000000000000" pitchFamily="18" charset="-128"/>
                <a:cs typeface="Segoe UI Semibold" panose="020B0702040204020203" pitchFamily="34" charset="0"/>
              </a:rPr>
              <a:t>Table of Contents</a:t>
            </a:r>
            <a:endParaRPr lang="ko-KR" altLang="en-US" sz="2000" b="1" dirty="0">
              <a:solidFill>
                <a:srgbClr val="FFFF00"/>
              </a:solidFill>
              <a:latin typeface="Adobe Ming Std L" panose="02020300000000000000" pitchFamily="18" charset="-128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0C46E-0448-484D-96B3-5D28A3189F8A}"/>
              </a:ext>
            </a:extLst>
          </p:cNvPr>
          <p:cNvSpPr txBox="1"/>
          <p:nvPr/>
        </p:nvSpPr>
        <p:spPr>
          <a:xfrm>
            <a:off x="2282461" y="666653"/>
            <a:ext cx="7655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Segoe UI Semibold" panose="020B0702040204020203" pitchFamily="34" charset="0"/>
              </a:rPr>
              <a:t>If I am given one additional opportunity..</a:t>
            </a:r>
            <a:endParaRPr lang="ko-KR" altLang="en-US" sz="2400" b="1" dirty="0">
              <a:latin typeface="Adobe Ming Std L" panose="02020300000000000000" pitchFamily="18" charset="-128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4002E-CE31-468E-B9D4-C14CD466A7F5}"/>
              </a:ext>
            </a:extLst>
          </p:cNvPr>
          <p:cNvSpPr txBox="1"/>
          <p:nvPr/>
        </p:nvSpPr>
        <p:spPr>
          <a:xfrm>
            <a:off x="401937" y="2575171"/>
            <a:ext cx="1067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Segoe UI Semibold" panose="020B0702040204020203" pitchFamily="34" charset="0"/>
              </a:rPr>
              <a:t>1. Instrumental Variable Strategy + Lagged Dependent Variable Model</a:t>
            </a:r>
            <a:endParaRPr lang="ko-KR" altLang="en-US" sz="2000" b="1" dirty="0">
              <a:latin typeface="Adobe Ming Std L" panose="02020300000000000000" pitchFamily="18" charset="-128"/>
              <a:cs typeface="Segoe UI Semibold" panose="020B07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A4D09-CD63-4218-B2BE-9B4E7293C217}"/>
              </a:ext>
            </a:extLst>
          </p:cNvPr>
          <p:cNvSpPr txBox="1"/>
          <p:nvPr/>
        </p:nvSpPr>
        <p:spPr>
          <a:xfrm>
            <a:off x="653144" y="3226527"/>
            <a:ext cx="8581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Segoe UI Semibold" panose="020B0702040204020203" pitchFamily="34" charset="0"/>
              </a:rPr>
              <a:t>2. Instrumental Variable Strategy + Interaction Terms</a:t>
            </a:r>
            <a:endParaRPr lang="ko-KR" altLang="en-US" sz="2000" b="1" dirty="0">
              <a:latin typeface="Adobe Ming Std L" panose="02020300000000000000" pitchFamily="18" charset="-128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D4AAB9-409D-499B-AC99-CC66B164D2BD}"/>
              </a:ext>
            </a:extLst>
          </p:cNvPr>
          <p:cNvSpPr txBox="1"/>
          <p:nvPr/>
        </p:nvSpPr>
        <p:spPr>
          <a:xfrm>
            <a:off x="653143" y="3918075"/>
            <a:ext cx="1110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Segoe UI Semibold" panose="020B0702040204020203" pitchFamily="34" charset="0"/>
              </a:rPr>
              <a:t>3. When the Number of Instruments &gt; the Number of Endogenous Regressors</a:t>
            </a:r>
            <a:endParaRPr lang="ko-KR" altLang="en-US" sz="2000" b="1" dirty="0">
              <a:latin typeface="Adobe Ming Std L" panose="02020300000000000000" pitchFamily="18" charset="-128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06883-CD3D-451B-8DEA-B47257733766}"/>
              </a:ext>
            </a:extLst>
          </p:cNvPr>
          <p:cNvSpPr txBox="1"/>
          <p:nvPr/>
        </p:nvSpPr>
        <p:spPr>
          <a:xfrm>
            <a:off x="663191" y="4565138"/>
            <a:ext cx="858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Segoe UI Semibold" panose="020B0702040204020203" pitchFamily="34" charset="0"/>
              </a:rPr>
              <a:t>4. Instrumental Variable Strategy + Matching Techniques</a:t>
            </a:r>
            <a:endParaRPr lang="ko-KR" altLang="en-US" sz="2000" b="1" dirty="0">
              <a:latin typeface="Adobe Ming Std L" panose="02020300000000000000" pitchFamily="18" charset="-128"/>
              <a:cs typeface="Segoe UI Semibold" panose="020B07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9AB600-A998-463E-A5AF-85DEA64D28AF}"/>
              </a:ext>
            </a:extLst>
          </p:cNvPr>
          <p:cNvSpPr txBox="1"/>
          <p:nvPr/>
        </p:nvSpPr>
        <p:spPr>
          <a:xfrm>
            <a:off x="683287" y="5218755"/>
            <a:ext cx="7757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Segoe UI Semibold" panose="020B0702040204020203" pitchFamily="34" charset="0"/>
              </a:rPr>
              <a:t>5. Instrumental Variable Strategy + Survival Models</a:t>
            </a:r>
            <a:endParaRPr lang="ko-KR" altLang="en-US" sz="2000" b="1" dirty="0">
              <a:latin typeface="Adobe Ming Std L" panose="02020300000000000000" pitchFamily="18" charset="-128"/>
              <a:cs typeface="Segoe UI Semibold" panose="020B07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F97623-14C5-42F4-BD07-6A5A5C9982C8}"/>
              </a:ext>
            </a:extLst>
          </p:cNvPr>
          <p:cNvSpPr txBox="1"/>
          <p:nvPr/>
        </p:nvSpPr>
        <p:spPr>
          <a:xfrm>
            <a:off x="683287" y="5853838"/>
            <a:ext cx="7757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dobe Ming Std L" panose="02020300000000000000" pitchFamily="18" charset="-128"/>
                <a:ea typeface="Adobe Ming Std L" panose="02020300000000000000" pitchFamily="18" charset="-128"/>
                <a:cs typeface="Segoe UI Semibold" panose="020B0702040204020203" pitchFamily="34" charset="0"/>
              </a:rPr>
              <a:t>6. Endogeneity Test</a:t>
            </a:r>
            <a:endParaRPr lang="ko-KR" altLang="en-US" sz="2000" b="1" dirty="0">
              <a:latin typeface="Adobe Ming Std L" panose="02020300000000000000" pitchFamily="18" charset="-128"/>
              <a:cs typeface="Segoe UI Semibold" panose="020B070204020402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0B9031-F9CE-4C7D-B89A-3E4BC9B50F68}"/>
              </a:ext>
            </a:extLst>
          </p:cNvPr>
          <p:cNvSpPr/>
          <p:nvPr/>
        </p:nvSpPr>
        <p:spPr>
          <a:xfrm>
            <a:off x="683287" y="2575171"/>
            <a:ext cx="10922561" cy="38859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0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81376CC-D231-4DF5-99CD-99BBA54C32C9}"/>
              </a:ext>
            </a:extLst>
          </p:cNvPr>
          <p:cNvSpPr txBox="1"/>
          <p:nvPr/>
        </p:nvSpPr>
        <p:spPr>
          <a:xfrm>
            <a:off x="592858" y="2054220"/>
            <a:ext cx="1085221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/>
              <a:t>Thank you</a:t>
            </a:r>
          </a:p>
          <a:p>
            <a:pPr algn="ctr"/>
            <a:endParaRPr lang="en-US" altLang="ko-KR" sz="4400" dirty="0"/>
          </a:p>
          <a:p>
            <a:pPr algn="ctr"/>
            <a:r>
              <a:rPr lang="en-US" altLang="ko-KR" sz="2400" dirty="0"/>
              <a:t>I hereby note that Kee Hyun Park and </a:t>
            </a:r>
            <a:r>
              <a:rPr lang="en-US" altLang="ko-KR" sz="2400" dirty="0" err="1"/>
              <a:t>Xiaonan</a:t>
            </a:r>
            <a:r>
              <a:rPr lang="en-US" altLang="ko-KR" sz="2400" dirty="0"/>
              <a:t> Wang’s suggestions were very helpful.</a:t>
            </a:r>
            <a:r>
              <a:rPr lang="en-US" altLang="ko-KR" sz="4400" dirty="0"/>
              <a:t> 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6974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c-DPjyAWonikn-c">
            <a:hlinkClick r:id="" action="ppaction://media"/>
            <a:extLst>
              <a:ext uri="{FF2B5EF4-FFF2-40B4-BE49-F238E27FC236}">
                <a16:creationId xmlns:a16="http://schemas.microsoft.com/office/drawing/2014/main" id="{58442A2E-AE27-497A-B708-9062830E65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7520" y="172382"/>
            <a:ext cx="9173779" cy="5846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A416DF-7581-4DF4-B8F7-CF639670F8C9}"/>
              </a:ext>
            </a:extLst>
          </p:cNvPr>
          <p:cNvSpPr txBox="1"/>
          <p:nvPr/>
        </p:nvSpPr>
        <p:spPr>
          <a:xfrm>
            <a:off x="1404264" y="5945410"/>
            <a:ext cx="1031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Notes: Kee Hyun Park shared this video with me on February 19, 2021. Original file is available at </a:t>
            </a:r>
          </a:p>
          <a:p>
            <a:r>
              <a:rPr lang="en-US" altLang="ko-K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  https://twitter.com/i/status/1362636561813303297</a:t>
            </a:r>
            <a:endParaRPr lang="ko-KR" alt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7FF0-F733-4BD0-A448-EE3E89E7F85F}"/>
              </a:ext>
            </a:extLst>
          </p:cNvPr>
          <p:cNvSpPr txBox="1"/>
          <p:nvPr/>
        </p:nvSpPr>
        <p:spPr>
          <a:xfrm>
            <a:off x="5609502" y="6611146"/>
            <a:ext cx="881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1/15</a:t>
            </a:r>
            <a:endParaRPr lang="ko-KR" alt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67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2323F6-27E2-4F1D-A6FC-99E9CBE1BC5D}"/>
              </a:ext>
            </a:extLst>
          </p:cNvPr>
          <p:cNvCxnSpPr>
            <a:cxnSpLocks/>
          </p:cNvCxnSpPr>
          <p:nvPr/>
        </p:nvCxnSpPr>
        <p:spPr>
          <a:xfrm>
            <a:off x="-10048" y="582804"/>
            <a:ext cx="122020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1CF070-BA60-49A0-9A55-FBB3CF1B5ADB}"/>
              </a:ext>
            </a:extLst>
          </p:cNvPr>
          <p:cNvSpPr txBox="1"/>
          <p:nvPr/>
        </p:nvSpPr>
        <p:spPr>
          <a:xfrm>
            <a:off x="-115543" y="11833"/>
            <a:ext cx="6536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Structure of My Presentation (</a:t>
            </a:r>
            <a:r>
              <a:rPr lang="en-US" altLang="ko-KR" sz="2800" u="sng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45 min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E812EA-A4FC-40EF-9FD1-22FBF1D26301}"/>
              </a:ext>
            </a:extLst>
          </p:cNvPr>
          <p:cNvSpPr txBox="1"/>
          <p:nvPr/>
        </p:nvSpPr>
        <p:spPr>
          <a:xfrm>
            <a:off x="307213" y="1239408"/>
            <a:ext cx="11304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1. When We Need An Instrumental Variable Strategy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8E71D-D891-4F0E-BF75-14628831B1DE}"/>
              </a:ext>
            </a:extLst>
          </p:cNvPr>
          <p:cNvSpPr txBox="1"/>
          <p:nvPr/>
        </p:nvSpPr>
        <p:spPr>
          <a:xfrm>
            <a:off x="657440" y="2235124"/>
            <a:ext cx="11073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2. When We Can Use An Instrumental Variable Strategy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888E271-230E-42F4-A75B-F56A90222ABF}"/>
              </a:ext>
            </a:extLst>
          </p:cNvPr>
          <p:cNvSpPr/>
          <p:nvPr/>
        </p:nvSpPr>
        <p:spPr>
          <a:xfrm>
            <a:off x="3707009" y="1238550"/>
            <a:ext cx="966311" cy="5232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5886021-8B97-4004-969F-509AF1223495}"/>
              </a:ext>
            </a:extLst>
          </p:cNvPr>
          <p:cNvSpPr/>
          <p:nvPr/>
        </p:nvSpPr>
        <p:spPr>
          <a:xfrm>
            <a:off x="3748042" y="2225814"/>
            <a:ext cx="1436910" cy="5232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87D1D2-C64F-44A5-86B8-DF16270ADB47}"/>
              </a:ext>
            </a:extLst>
          </p:cNvPr>
          <p:cNvSpPr txBox="1"/>
          <p:nvPr/>
        </p:nvSpPr>
        <p:spPr>
          <a:xfrm>
            <a:off x="756993" y="3213922"/>
            <a:ext cx="6164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3. How to Interpret Tables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5A2C40-209E-4B1B-8829-6816116B0436}"/>
              </a:ext>
            </a:extLst>
          </p:cNvPr>
          <p:cNvSpPr txBox="1"/>
          <p:nvPr/>
        </p:nvSpPr>
        <p:spPr>
          <a:xfrm>
            <a:off x="69621" y="4245824"/>
            <a:ext cx="6164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4. Useful R Codes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8FCD36-779F-4B31-865F-3986D9F6DAB5}"/>
              </a:ext>
            </a:extLst>
          </p:cNvPr>
          <p:cNvSpPr txBox="1"/>
          <p:nvPr/>
        </p:nvSpPr>
        <p:spPr>
          <a:xfrm>
            <a:off x="764983" y="5282472"/>
            <a:ext cx="307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5. Quiz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F33465A-0B1F-4A5F-B9B7-6CCF3B035C80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89837" y="5289121"/>
            <a:ext cx="720000" cy="72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270513D-C16C-43A7-909D-53D9D8B71A3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01386" y="5289123"/>
            <a:ext cx="720000" cy="720000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C59D83E-5C39-4480-9691-EA4C41757D3D}"/>
              </a:ext>
            </a:extLst>
          </p:cNvPr>
          <p:cNvCxnSpPr>
            <a:cxnSpLocks/>
          </p:cNvCxnSpPr>
          <p:nvPr/>
        </p:nvCxnSpPr>
        <p:spPr>
          <a:xfrm>
            <a:off x="1404265" y="1365225"/>
            <a:ext cx="0" cy="464389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264214-6ACB-4D99-A5F9-017A7131F679}"/>
              </a:ext>
            </a:extLst>
          </p:cNvPr>
          <p:cNvSpPr txBox="1"/>
          <p:nvPr/>
        </p:nvSpPr>
        <p:spPr>
          <a:xfrm>
            <a:off x="5609502" y="6611146"/>
            <a:ext cx="881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2/15</a:t>
            </a:r>
            <a:endParaRPr lang="ko-KR" alt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25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15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2323F6-27E2-4F1D-A6FC-99E9CBE1BC5D}"/>
              </a:ext>
            </a:extLst>
          </p:cNvPr>
          <p:cNvCxnSpPr>
            <a:cxnSpLocks/>
          </p:cNvCxnSpPr>
          <p:nvPr/>
        </p:nvCxnSpPr>
        <p:spPr>
          <a:xfrm>
            <a:off x="-10048" y="582804"/>
            <a:ext cx="122020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1CF070-BA60-49A0-9A55-FBB3CF1B5ADB}"/>
              </a:ext>
            </a:extLst>
          </p:cNvPr>
          <p:cNvSpPr txBox="1"/>
          <p:nvPr/>
        </p:nvSpPr>
        <p:spPr>
          <a:xfrm>
            <a:off x="-266267" y="11833"/>
            <a:ext cx="6536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Structure of the Methods Workshop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64214-6ACB-4D99-A5F9-017A7131F679}"/>
              </a:ext>
            </a:extLst>
          </p:cNvPr>
          <p:cNvSpPr txBox="1"/>
          <p:nvPr/>
        </p:nvSpPr>
        <p:spPr>
          <a:xfrm>
            <a:off x="5609502" y="6611146"/>
            <a:ext cx="881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3/15</a:t>
            </a:r>
            <a:endParaRPr lang="ko-KR" alt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DC3CBC8-756C-46E2-853C-2A9438FC6F01}"/>
              </a:ext>
            </a:extLst>
          </p:cNvPr>
          <p:cNvCxnSpPr>
            <a:cxnSpLocks/>
          </p:cNvCxnSpPr>
          <p:nvPr/>
        </p:nvCxnSpPr>
        <p:spPr>
          <a:xfrm>
            <a:off x="479819" y="1033635"/>
            <a:ext cx="11347091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18BCDB-8D50-4D88-8510-4E9B2DED061A}"/>
              </a:ext>
            </a:extLst>
          </p:cNvPr>
          <p:cNvSpPr txBox="1"/>
          <p:nvPr/>
        </p:nvSpPr>
        <p:spPr>
          <a:xfrm>
            <a:off x="248708" y="1215850"/>
            <a:ext cx="1881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</a:rPr>
              <a:t>Evan</a:t>
            </a:r>
          </a:p>
          <a:p>
            <a:r>
              <a:rPr lang="en-US" altLang="ko-KR" sz="2400" dirty="0">
                <a:solidFill>
                  <a:srgbClr val="FFC000"/>
                </a:solidFill>
              </a:rPr>
              <a:t>(Feb 15)</a:t>
            </a:r>
            <a:endParaRPr lang="ko-KR" altLang="en-US" sz="2400" dirty="0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ADC508-73A3-445A-B82D-4818D2E076DC}"/>
              </a:ext>
            </a:extLst>
          </p:cNvPr>
          <p:cNvSpPr txBox="1"/>
          <p:nvPr/>
        </p:nvSpPr>
        <p:spPr>
          <a:xfrm>
            <a:off x="2521310" y="1218229"/>
            <a:ext cx="2110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rgbClr val="92D050"/>
                </a:solidFill>
              </a:rPr>
              <a:t>Kee Hyun</a:t>
            </a:r>
          </a:p>
          <a:p>
            <a:r>
              <a:rPr lang="en-US" altLang="ko-KR" sz="2400" dirty="0" err="1">
                <a:solidFill>
                  <a:srgbClr val="92D050"/>
                </a:solidFill>
              </a:rPr>
              <a:t>Xiaonan</a:t>
            </a:r>
            <a:r>
              <a:rPr lang="en-US" altLang="ko-KR" sz="2400" dirty="0">
                <a:solidFill>
                  <a:srgbClr val="92D050"/>
                </a:solidFill>
              </a:rPr>
              <a:t> (Mar 8)</a:t>
            </a:r>
            <a:endParaRPr lang="ko-KR" altLang="en-US" sz="2400" dirty="0">
              <a:solidFill>
                <a:srgbClr val="92D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DCC58-287B-4EFF-9917-9D29F5304672}"/>
              </a:ext>
            </a:extLst>
          </p:cNvPr>
          <p:cNvSpPr txBox="1"/>
          <p:nvPr/>
        </p:nvSpPr>
        <p:spPr>
          <a:xfrm>
            <a:off x="5328985" y="1192712"/>
            <a:ext cx="1584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00B050"/>
                </a:solidFill>
              </a:rPr>
              <a:t>Youngjoon</a:t>
            </a:r>
            <a:endParaRPr lang="ko-KR" altLang="en-US" sz="2400" dirty="0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F19586-EB00-4C70-9541-AA015A0A860C}"/>
              </a:ext>
            </a:extLst>
          </p:cNvPr>
          <p:cNvSpPr txBox="1"/>
          <p:nvPr/>
        </p:nvSpPr>
        <p:spPr>
          <a:xfrm>
            <a:off x="8083659" y="1182002"/>
            <a:ext cx="1024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B0F0"/>
                </a:solidFill>
              </a:rPr>
              <a:t>Chase</a:t>
            </a:r>
          </a:p>
          <a:p>
            <a:r>
              <a:rPr lang="en-US" altLang="ko-KR" sz="2400" dirty="0">
                <a:solidFill>
                  <a:srgbClr val="00B0F0"/>
                </a:solidFill>
              </a:rPr>
              <a:t>(Apr 5)</a:t>
            </a:r>
            <a:endParaRPr lang="ko-KR" altLang="en-US" sz="2400" dirty="0">
              <a:solidFill>
                <a:srgbClr val="00B0F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EA5C8A-F202-4A5C-99C9-CDBCC6AF48E5}"/>
              </a:ext>
            </a:extLst>
          </p:cNvPr>
          <p:cNvSpPr txBox="1"/>
          <p:nvPr/>
        </p:nvSpPr>
        <p:spPr>
          <a:xfrm>
            <a:off x="9879980" y="1181561"/>
            <a:ext cx="2237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7030A0"/>
                </a:solidFill>
              </a:rPr>
              <a:t>Alauna</a:t>
            </a:r>
            <a:r>
              <a:rPr lang="en-US" altLang="ko-KR" sz="2400" dirty="0">
                <a:solidFill>
                  <a:srgbClr val="7030A0"/>
                </a:solidFill>
              </a:rPr>
              <a:t>, Autumn,</a:t>
            </a:r>
          </a:p>
          <a:p>
            <a:r>
              <a:rPr lang="en-US" altLang="ko-KR" sz="2400" dirty="0">
                <a:solidFill>
                  <a:srgbClr val="7030A0"/>
                </a:solidFill>
              </a:rPr>
              <a:t>William (Apr 19)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1648100-8BF6-4C06-AC21-5C55C1558F0F}"/>
              </a:ext>
            </a:extLst>
          </p:cNvPr>
          <p:cNvSpPr/>
          <p:nvPr/>
        </p:nvSpPr>
        <p:spPr>
          <a:xfrm>
            <a:off x="5225153" y="1141837"/>
            <a:ext cx="1678068" cy="5763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B0F5CD2-2B8A-48EC-9C25-7904912336E8}"/>
              </a:ext>
            </a:extLst>
          </p:cNvPr>
          <p:cNvGrpSpPr/>
          <p:nvPr/>
        </p:nvGrpSpPr>
        <p:grpSpPr>
          <a:xfrm>
            <a:off x="310100" y="2960189"/>
            <a:ext cx="11516810" cy="720000"/>
            <a:chOff x="310100" y="2246513"/>
            <a:chExt cx="11516810" cy="720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43E973-DFBE-4076-B47A-5F8C28C713AC}"/>
                </a:ext>
              </a:extLst>
            </p:cNvPr>
            <p:cNvSpPr txBox="1"/>
            <p:nvPr/>
          </p:nvSpPr>
          <p:spPr>
            <a:xfrm>
              <a:off x="310100" y="2246513"/>
              <a:ext cx="1440000" cy="72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dirty="0">
                  <a:latin typeface="Adobe Arabic" panose="02040503050201020203" pitchFamily="18" charset="-78"/>
                  <a:cs typeface="Adobe Arabic" panose="02040503050201020203" pitchFamily="18" charset="-78"/>
                </a:rPr>
                <a:t>General </a:t>
              </a:r>
            </a:p>
            <a:p>
              <a:pPr algn="ctr"/>
              <a:r>
                <a:rPr lang="en-US" altLang="ko-KR" sz="2400" dirty="0">
                  <a:latin typeface="Adobe Arabic" panose="02040503050201020203" pitchFamily="18" charset="-78"/>
                  <a:cs typeface="Adobe Arabic" panose="02040503050201020203" pitchFamily="18" charset="-78"/>
                </a:rPr>
                <a:t>information</a:t>
              </a:r>
              <a:endParaRPr lang="ko-KR" altLang="en-US" sz="2400" dirty="0"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BB27F4E-622C-446E-B6B7-DE38DEA33E28}"/>
                </a:ext>
              </a:extLst>
            </p:cNvPr>
            <p:cNvCxnSpPr>
              <a:cxnSpLocks/>
            </p:cNvCxnSpPr>
            <p:nvPr/>
          </p:nvCxnSpPr>
          <p:spPr>
            <a:xfrm>
              <a:off x="1762262" y="2591089"/>
              <a:ext cx="10064648" cy="0"/>
            </a:xfrm>
            <a:prstGeom prst="straightConnector1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A3A54DB-19AC-405C-BC0E-03A2EE54CE4F}"/>
              </a:ext>
            </a:extLst>
          </p:cNvPr>
          <p:cNvSpPr txBox="1"/>
          <p:nvPr/>
        </p:nvSpPr>
        <p:spPr>
          <a:xfrm>
            <a:off x="2612574" y="2960189"/>
            <a:ext cx="695567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Observational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Studies</a:t>
            </a:r>
            <a:endParaRPr lang="ko-KR" altLang="en-US" sz="2400" dirty="0">
              <a:solidFill>
                <a:schemeClr val="bg1"/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87C41D-44C4-4151-8EA6-8191C87ED017}"/>
              </a:ext>
            </a:extLst>
          </p:cNvPr>
          <p:cNvSpPr txBox="1"/>
          <p:nvPr/>
        </p:nvSpPr>
        <p:spPr>
          <a:xfrm>
            <a:off x="10138150" y="2966759"/>
            <a:ext cx="144000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Experimental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Studies</a:t>
            </a:r>
            <a:endParaRPr lang="ko-KR" altLang="en-US" sz="2400" dirty="0">
              <a:solidFill>
                <a:schemeClr val="bg1"/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1DD72D8-E5E5-4210-ADA4-0BADCC140E67}"/>
              </a:ext>
            </a:extLst>
          </p:cNvPr>
          <p:cNvGrpSpPr/>
          <p:nvPr/>
        </p:nvGrpSpPr>
        <p:grpSpPr>
          <a:xfrm>
            <a:off x="2521310" y="3698853"/>
            <a:ext cx="7046953" cy="1808314"/>
            <a:chOff x="2521310" y="3698853"/>
            <a:chExt cx="7046953" cy="18083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C05C2A-2242-45C0-A064-1BC10E7B6275}"/>
                </a:ext>
              </a:extLst>
            </p:cNvPr>
            <p:cNvSpPr txBox="1"/>
            <p:nvPr/>
          </p:nvSpPr>
          <p:spPr>
            <a:xfrm>
              <a:off x="2521310" y="4766686"/>
              <a:ext cx="1440000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 err="1">
                  <a:latin typeface="Adobe Arabic" panose="02040503050201020203" pitchFamily="18" charset="-78"/>
                  <a:cs typeface="Adobe Arabic" panose="02040503050201020203" pitchFamily="18" charset="-78"/>
                </a:rPr>
                <a:t>DiD</a:t>
              </a:r>
              <a:r>
                <a:rPr lang="en-US" altLang="ko-KR" sz="2400" b="1" dirty="0">
                  <a:latin typeface="Adobe Arabic" panose="02040503050201020203" pitchFamily="18" charset="-78"/>
                  <a:cs typeface="Adobe Arabic" panose="02040503050201020203" pitchFamily="18" charset="-78"/>
                </a:rPr>
                <a:t> Methods</a:t>
              </a:r>
            </a:p>
            <a:p>
              <a:pPr algn="ctr"/>
              <a:r>
                <a:rPr lang="en-US" altLang="ko-KR" sz="2400" b="1" dirty="0">
                  <a:latin typeface="Adobe Arabic" panose="02040503050201020203" pitchFamily="18" charset="-78"/>
                  <a:cs typeface="Adobe Arabic" panose="02040503050201020203" pitchFamily="18" charset="-78"/>
                </a:rPr>
                <a:t>Fixed Effects</a:t>
              </a:r>
              <a:endParaRPr lang="ko-KR" altLang="en-US" sz="2400" b="1" dirty="0"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F9286A-17A9-4034-A675-1320BF131A5F}"/>
                </a:ext>
              </a:extLst>
            </p:cNvPr>
            <p:cNvSpPr txBox="1"/>
            <p:nvPr/>
          </p:nvSpPr>
          <p:spPr>
            <a:xfrm>
              <a:off x="5355338" y="4768503"/>
              <a:ext cx="1440000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Adobe Arabic" panose="02040503050201020203" pitchFamily="18" charset="-78"/>
                  <a:cs typeface="Adobe Arabic" panose="02040503050201020203" pitchFamily="18" charset="-78"/>
                </a:rPr>
                <a:t>Instrumental</a:t>
              </a:r>
            </a:p>
            <a:p>
              <a:pPr algn="ctr"/>
              <a:r>
                <a:rPr lang="en-US" altLang="ko-KR" sz="2400" b="1" dirty="0">
                  <a:latin typeface="Adobe Arabic" panose="02040503050201020203" pitchFamily="18" charset="-78"/>
                  <a:cs typeface="Adobe Arabic" panose="02040503050201020203" pitchFamily="18" charset="-78"/>
                </a:rPr>
                <a:t>Variable</a:t>
              </a:r>
              <a:endParaRPr lang="ko-KR" altLang="en-US" sz="2400" b="1" dirty="0"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992782-D02F-426F-AE33-23C9EF6F4836}"/>
                </a:ext>
              </a:extLst>
            </p:cNvPr>
            <p:cNvSpPr txBox="1"/>
            <p:nvPr/>
          </p:nvSpPr>
          <p:spPr>
            <a:xfrm>
              <a:off x="8128263" y="4743937"/>
              <a:ext cx="1440000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Adobe Arabic" panose="02040503050201020203" pitchFamily="18" charset="-78"/>
                  <a:cs typeface="Adobe Arabic" panose="02040503050201020203" pitchFamily="18" charset="-78"/>
                </a:rPr>
                <a:t>Regression</a:t>
              </a:r>
            </a:p>
            <a:p>
              <a:pPr algn="ctr"/>
              <a:r>
                <a:rPr lang="en-US" altLang="ko-KR" sz="2400" b="1" dirty="0">
                  <a:latin typeface="Adobe Arabic" panose="02040503050201020203" pitchFamily="18" charset="-78"/>
                  <a:cs typeface="Adobe Arabic" panose="02040503050201020203" pitchFamily="18" charset="-78"/>
                </a:rPr>
                <a:t>Discontinuity</a:t>
              </a:r>
              <a:endParaRPr lang="ko-KR" altLang="en-US" sz="2400" b="1" dirty="0">
                <a:latin typeface="Adobe Arabic" panose="02040503050201020203" pitchFamily="18" charset="-78"/>
                <a:cs typeface="Adobe Arabic" panose="02040503050201020203" pitchFamily="18" charset="-78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E953656-98F1-48BA-B66A-7AF0A1FBF324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>
              <a:off x="3241310" y="3721954"/>
              <a:ext cx="2830746" cy="1044732"/>
            </a:xfrm>
            <a:prstGeom prst="straightConnector1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7FD5AC57-0E90-4A60-8A4F-219FCA1172A7}"/>
                </a:ext>
              </a:extLst>
            </p:cNvPr>
            <p:cNvCxnSpPr>
              <a:cxnSpLocks/>
            </p:cNvCxnSpPr>
            <p:nvPr/>
          </p:nvCxnSpPr>
          <p:spPr>
            <a:xfrm>
              <a:off x="6076677" y="3710004"/>
              <a:ext cx="0" cy="1056682"/>
            </a:xfrm>
            <a:prstGeom prst="straightConnector1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01E511A1-6A07-4FC9-A1EC-EA279F93F580}"/>
                </a:ext>
              </a:extLst>
            </p:cNvPr>
            <p:cNvCxnSpPr>
              <a:cxnSpLocks/>
              <a:stCxn id="33" idx="2"/>
              <a:endCxn id="31" idx="0"/>
            </p:cNvCxnSpPr>
            <p:nvPr/>
          </p:nvCxnSpPr>
          <p:spPr>
            <a:xfrm>
              <a:off x="6090409" y="3698853"/>
              <a:ext cx="2757854" cy="1045084"/>
            </a:xfrm>
            <a:prstGeom prst="straightConnector1">
              <a:avLst/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F5996AB-BD4B-4BF0-86FD-2EC8F7B1286C}"/>
              </a:ext>
            </a:extLst>
          </p:cNvPr>
          <p:cNvSpPr txBox="1"/>
          <p:nvPr/>
        </p:nvSpPr>
        <p:spPr>
          <a:xfrm>
            <a:off x="2059281" y="5539412"/>
            <a:ext cx="236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parajita" panose="02020603050405020304" pitchFamily="18" charset="0"/>
                <a:cs typeface="Aparajita" panose="02020603050405020304" pitchFamily="18" charset="0"/>
              </a:rPr>
              <a:t>Independent Variable:</a:t>
            </a:r>
          </a:p>
          <a:p>
            <a:pPr algn="ctr"/>
            <a:r>
              <a:rPr lang="en-US" altLang="ko-KR" dirty="0">
                <a:latin typeface="Aparajita" panose="02020603050405020304" pitchFamily="18" charset="0"/>
                <a:cs typeface="Aparajita" panose="02020603050405020304" pitchFamily="18" charset="0"/>
              </a:rPr>
              <a:t>Binary</a:t>
            </a:r>
            <a:endParaRPr lang="ko-KR" altLang="en-US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8C59EC-2B59-479A-A0D8-471F5192146B}"/>
              </a:ext>
            </a:extLst>
          </p:cNvPr>
          <p:cNvSpPr txBox="1"/>
          <p:nvPr/>
        </p:nvSpPr>
        <p:spPr>
          <a:xfrm>
            <a:off x="7636475" y="5528261"/>
            <a:ext cx="236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parajita" panose="02020603050405020304" pitchFamily="18" charset="0"/>
                <a:cs typeface="Aparajita" panose="02020603050405020304" pitchFamily="18" charset="0"/>
              </a:rPr>
              <a:t>Independent Variable:</a:t>
            </a:r>
          </a:p>
          <a:p>
            <a:pPr algn="ctr"/>
            <a:r>
              <a:rPr lang="en-US" altLang="ko-KR" dirty="0">
                <a:latin typeface="Aparajita" panose="02020603050405020304" pitchFamily="18" charset="0"/>
                <a:cs typeface="Aparajita" panose="02020603050405020304" pitchFamily="18" charset="0"/>
              </a:rPr>
              <a:t>Binary</a:t>
            </a:r>
            <a:endParaRPr lang="ko-KR" altLang="en-US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CE8FB6-9FA4-4AF1-9764-74617B0B7A3D}"/>
              </a:ext>
            </a:extLst>
          </p:cNvPr>
          <p:cNvSpPr txBox="1"/>
          <p:nvPr/>
        </p:nvSpPr>
        <p:spPr>
          <a:xfrm>
            <a:off x="4890048" y="5539411"/>
            <a:ext cx="236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parajita" panose="02020603050405020304" pitchFamily="18" charset="0"/>
                <a:cs typeface="Aparajita" panose="02020603050405020304" pitchFamily="18" charset="0"/>
              </a:rPr>
              <a:t>Independent Variable:</a:t>
            </a:r>
          </a:p>
          <a:p>
            <a:pPr algn="ctr"/>
            <a:r>
              <a:rPr lang="en-US" altLang="ko-KR" dirty="0">
                <a:latin typeface="Aparajita" panose="02020603050405020304" pitchFamily="18" charset="0"/>
                <a:cs typeface="Aparajita" panose="02020603050405020304" pitchFamily="18" charset="0"/>
              </a:rPr>
              <a:t>Binary / Continuous</a:t>
            </a:r>
            <a:endParaRPr lang="ko-KR" altLang="en-US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28EE251-F451-47F5-AA89-C014A3ED0EC3}"/>
              </a:ext>
            </a:extLst>
          </p:cNvPr>
          <p:cNvSpPr/>
          <p:nvPr/>
        </p:nvSpPr>
        <p:spPr>
          <a:xfrm>
            <a:off x="5925507" y="5814788"/>
            <a:ext cx="955412" cy="3554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67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21" grpId="0"/>
      <p:bldP spid="23" grpId="0"/>
      <p:bldP spid="25" grpId="0"/>
      <p:bldP spid="28" grpId="0" animBg="1"/>
      <p:bldP spid="33" grpId="0" animBg="1"/>
      <p:bldP spid="34" grpId="0" animBg="1"/>
      <p:bldP spid="49" grpId="0"/>
      <p:bldP spid="50" grpId="0"/>
      <p:bldP spid="52" grpId="0"/>
      <p:bldP spid="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2323F6-27E2-4F1D-A6FC-99E9CBE1BC5D}"/>
              </a:ext>
            </a:extLst>
          </p:cNvPr>
          <p:cNvCxnSpPr>
            <a:cxnSpLocks/>
          </p:cNvCxnSpPr>
          <p:nvPr/>
        </p:nvCxnSpPr>
        <p:spPr>
          <a:xfrm>
            <a:off x="-10048" y="582804"/>
            <a:ext cx="122020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1CF070-BA60-49A0-9A55-FBB3CF1B5ADB}"/>
              </a:ext>
            </a:extLst>
          </p:cNvPr>
          <p:cNvSpPr txBox="1"/>
          <p:nvPr/>
        </p:nvSpPr>
        <p:spPr>
          <a:xfrm>
            <a:off x="-266267" y="11833"/>
            <a:ext cx="888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When We Need An Instrumental Variable Strategy 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64214-6ACB-4D99-A5F9-017A7131F679}"/>
              </a:ext>
            </a:extLst>
          </p:cNvPr>
          <p:cNvSpPr txBox="1"/>
          <p:nvPr/>
        </p:nvSpPr>
        <p:spPr>
          <a:xfrm>
            <a:off x="5609502" y="6611146"/>
            <a:ext cx="881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4/15</a:t>
            </a:r>
            <a:endParaRPr lang="ko-KR" alt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CE505B-A6E5-4CA8-A669-E1F7173970D2}"/>
              </a:ext>
            </a:extLst>
          </p:cNvPr>
          <p:cNvSpPr txBox="1"/>
          <p:nvPr/>
        </p:nvSpPr>
        <p:spPr>
          <a:xfrm>
            <a:off x="-91565" y="1011726"/>
            <a:ext cx="383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1. Reverse Causality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AE562D-CB96-4763-8B4D-B1344B7AA826}"/>
              </a:ext>
            </a:extLst>
          </p:cNvPr>
          <p:cNvSpPr txBox="1"/>
          <p:nvPr/>
        </p:nvSpPr>
        <p:spPr>
          <a:xfrm>
            <a:off x="-21199" y="5103334"/>
            <a:ext cx="383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3. Omitted Variables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A2BE24-A6A3-42B1-AC99-4591D4ABD7BC}"/>
              </a:ext>
            </a:extLst>
          </p:cNvPr>
          <p:cNvSpPr txBox="1"/>
          <p:nvPr/>
        </p:nvSpPr>
        <p:spPr>
          <a:xfrm>
            <a:off x="86855" y="3023152"/>
            <a:ext cx="383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2. Measurement Error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72976D-8CB8-4575-BA47-BAD1CE2A7A5B}"/>
              </a:ext>
            </a:extLst>
          </p:cNvPr>
          <p:cNvSpPr txBox="1"/>
          <p:nvPr/>
        </p:nvSpPr>
        <p:spPr>
          <a:xfrm>
            <a:off x="2911955" y="1042503"/>
            <a:ext cx="583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(e.g., Dissent-Repression Nexus)</a:t>
            </a:r>
            <a:endParaRPr lang="ko-KR" alt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AF64D1-D58C-47E8-AB2A-AE3EE6161BCF}"/>
              </a:ext>
            </a:extLst>
          </p:cNvPr>
          <p:cNvSpPr txBox="1"/>
          <p:nvPr/>
        </p:nvSpPr>
        <p:spPr>
          <a:xfrm>
            <a:off x="3922910" y="3019783"/>
            <a:ext cx="8021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(e.g., # of officials punished for corruption = corruption level?)</a:t>
            </a:r>
            <a:endParaRPr lang="ko-KR" altLang="en-US" sz="2000" spc="-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37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9" grpId="0"/>
      <p:bldP spid="40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2323F6-27E2-4F1D-A6FC-99E9CBE1BC5D}"/>
              </a:ext>
            </a:extLst>
          </p:cNvPr>
          <p:cNvCxnSpPr>
            <a:cxnSpLocks/>
          </p:cNvCxnSpPr>
          <p:nvPr/>
        </p:nvCxnSpPr>
        <p:spPr>
          <a:xfrm>
            <a:off x="-10048" y="582804"/>
            <a:ext cx="122020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1CF070-BA60-49A0-9A55-FBB3CF1B5ADB}"/>
              </a:ext>
            </a:extLst>
          </p:cNvPr>
          <p:cNvSpPr txBox="1"/>
          <p:nvPr/>
        </p:nvSpPr>
        <p:spPr>
          <a:xfrm>
            <a:off x="-266267" y="11833"/>
            <a:ext cx="888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When We Need An Instrumental Variable Strategy 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64214-6ACB-4D99-A5F9-017A7131F679}"/>
              </a:ext>
            </a:extLst>
          </p:cNvPr>
          <p:cNvSpPr txBox="1"/>
          <p:nvPr/>
        </p:nvSpPr>
        <p:spPr>
          <a:xfrm>
            <a:off x="5609502" y="6611146"/>
            <a:ext cx="881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5/15</a:t>
            </a:r>
            <a:endParaRPr lang="ko-KR" alt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CE505B-A6E5-4CA8-A669-E1F7173970D2}"/>
              </a:ext>
            </a:extLst>
          </p:cNvPr>
          <p:cNvSpPr txBox="1"/>
          <p:nvPr/>
        </p:nvSpPr>
        <p:spPr>
          <a:xfrm>
            <a:off x="-593986" y="1949687"/>
            <a:ext cx="5105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92D050"/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First-Stage Regression</a:t>
            </a:r>
            <a:endParaRPr lang="ko-KR" altLang="en-US" sz="2400" i="1" dirty="0">
              <a:solidFill>
                <a:srgbClr val="92D050"/>
              </a:solidFill>
              <a:latin typeface="Bahnschrift SemiCondensed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B99F27-D3AA-42C1-A709-7D0CEF92FE7D}"/>
              </a:ext>
            </a:extLst>
          </p:cNvPr>
          <p:cNvSpPr txBox="1"/>
          <p:nvPr/>
        </p:nvSpPr>
        <p:spPr>
          <a:xfrm>
            <a:off x="219929" y="2848124"/>
            <a:ext cx="8180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Strike</a:t>
            </a:r>
            <a:r>
              <a:rPr lang="en-US" altLang="ko-KR" sz="28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= </a:t>
            </a:r>
            <a:r>
              <a:rPr lang="el-GR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τ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+ </a:t>
            </a:r>
            <a:r>
              <a:rPr lang="el-GR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ω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Casualties</a:t>
            </a:r>
            <a:r>
              <a:rPr lang="en-US" altLang="ko-KR" sz="2800" i="1" baseline="-25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i,t-1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+</a:t>
            </a:r>
            <a:r>
              <a:rPr lang="el-GR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ηδ</a:t>
            </a:r>
            <a:r>
              <a:rPr lang="en-US" altLang="ko-KR" sz="28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+ </a:t>
            </a:r>
            <a:r>
              <a:rPr lang="el-GR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ε</a:t>
            </a:r>
            <a:r>
              <a:rPr lang="en-US" altLang="ko-KR" sz="28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endParaRPr lang="ko-KR" altLang="en-US" sz="2400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1C6AE-864F-4B35-B2AC-31644FA0112A}"/>
              </a:ext>
            </a:extLst>
          </p:cNvPr>
          <p:cNvSpPr txBox="1"/>
          <p:nvPr/>
        </p:nvSpPr>
        <p:spPr>
          <a:xfrm>
            <a:off x="-160231" y="3805872"/>
            <a:ext cx="4631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00B050"/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Second-Stage Regression</a:t>
            </a:r>
            <a:endParaRPr lang="ko-KR" altLang="en-US" sz="2400" i="1" dirty="0">
              <a:solidFill>
                <a:srgbClr val="00B050"/>
              </a:solidFill>
              <a:latin typeface="Bahnschrift SemiCondensed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2CF101-3BA5-46F5-9A2C-7F588FD639A5}"/>
              </a:ext>
            </a:extLst>
          </p:cNvPr>
          <p:cNvSpPr txBox="1"/>
          <p:nvPr/>
        </p:nvSpPr>
        <p:spPr>
          <a:xfrm>
            <a:off x="561577" y="4674287"/>
            <a:ext cx="620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Repress</a:t>
            </a:r>
            <a:r>
              <a:rPr lang="en-US" altLang="ko-KR" sz="28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= </a:t>
            </a:r>
            <a:r>
              <a:rPr lang="el-GR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α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+ </a:t>
            </a:r>
            <a:r>
              <a:rPr lang="el-GR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β</a:t>
            </a:r>
            <a:r>
              <a:rPr lang="en-US" altLang="ko-KR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Strike</a:t>
            </a:r>
            <a:r>
              <a:rPr lang="en-US" altLang="ko-KR" sz="28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+</a:t>
            </a:r>
            <a:r>
              <a:rPr lang="el-GR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ηδ</a:t>
            </a:r>
            <a:r>
              <a:rPr lang="en-US" altLang="ko-KR" sz="28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+ </a:t>
            </a:r>
            <a:r>
              <a:rPr lang="el-GR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ε</a:t>
            </a:r>
            <a:r>
              <a:rPr lang="en-US" altLang="ko-KR" sz="28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endParaRPr lang="ko-KR" altLang="en-US" sz="2400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7F1EE9-6AA2-45B1-85A6-9EDEDC96B26E}"/>
              </a:ext>
            </a:extLst>
          </p:cNvPr>
          <p:cNvSpPr txBox="1"/>
          <p:nvPr/>
        </p:nvSpPr>
        <p:spPr>
          <a:xfrm>
            <a:off x="269237" y="816646"/>
            <a:ext cx="3951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Dissent-Repression Nexus</a:t>
            </a:r>
            <a:endParaRPr lang="ko-KR" alt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9A5C1A-77F2-4238-8799-372DEB6599E1}"/>
              </a:ext>
            </a:extLst>
          </p:cNvPr>
          <p:cNvSpPr txBox="1"/>
          <p:nvPr/>
        </p:nvSpPr>
        <p:spPr>
          <a:xfrm>
            <a:off x="4176813" y="807696"/>
            <a:ext cx="7420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Dissent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↑ → </a:t>
            </a:r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Repression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↑ </a:t>
            </a:r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&amp; Repression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↑ → </a:t>
            </a:r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Dissent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↓ </a:t>
            </a:r>
            <a:endParaRPr lang="ko-KR" alt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D57A3-3897-4E44-B3F7-393604BCC522}"/>
              </a:ext>
            </a:extLst>
          </p:cNvPr>
          <p:cNvSpPr txBox="1"/>
          <p:nvPr/>
        </p:nvSpPr>
        <p:spPr>
          <a:xfrm>
            <a:off x="4744362" y="1263419"/>
            <a:ext cx="2560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Our Hypothesis</a:t>
            </a:r>
            <a:endParaRPr lang="ko-KR" altLang="en-US" sz="2400" dirty="0">
              <a:solidFill>
                <a:srgbClr val="FF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5A20E1D-DD95-42E4-BE07-CFD89EA028C3}"/>
              </a:ext>
            </a:extLst>
          </p:cNvPr>
          <p:cNvCxnSpPr/>
          <p:nvPr/>
        </p:nvCxnSpPr>
        <p:spPr>
          <a:xfrm>
            <a:off x="4310174" y="1269361"/>
            <a:ext cx="31356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E8057552-EF56-48CF-9A2E-217B98E02E27}"/>
              </a:ext>
            </a:extLst>
          </p:cNvPr>
          <p:cNvGrpSpPr/>
          <p:nvPr/>
        </p:nvGrpSpPr>
        <p:grpSpPr>
          <a:xfrm>
            <a:off x="269237" y="1949687"/>
            <a:ext cx="8673797" cy="3476420"/>
            <a:chOff x="269237" y="1949687"/>
            <a:chExt cx="8673797" cy="347642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E055C6B-5804-4F51-BCF4-CA945A9A77CC}"/>
                </a:ext>
              </a:extLst>
            </p:cNvPr>
            <p:cNvSpPr/>
            <p:nvPr/>
          </p:nvSpPr>
          <p:spPr>
            <a:xfrm>
              <a:off x="269237" y="1949687"/>
              <a:ext cx="7548381" cy="34764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C6658C-3B6C-41BE-9568-7702166CFE00}"/>
                </a:ext>
              </a:extLst>
            </p:cNvPr>
            <p:cNvSpPr txBox="1"/>
            <p:nvPr/>
          </p:nvSpPr>
          <p:spPr>
            <a:xfrm>
              <a:off x="7817618" y="3231931"/>
              <a:ext cx="1125416" cy="830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F0000"/>
                  </a:solidFill>
                </a:rPr>
                <a:t>TSLS</a:t>
              </a:r>
            </a:p>
            <a:p>
              <a:pPr algn="ctr"/>
              <a:r>
                <a:rPr lang="en-US" altLang="ko-KR" sz="2400" dirty="0">
                  <a:solidFill>
                    <a:srgbClr val="FF0000"/>
                  </a:solidFill>
                </a:rPr>
                <a:t>Model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6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2323F6-27E2-4F1D-A6FC-99E9CBE1BC5D}"/>
              </a:ext>
            </a:extLst>
          </p:cNvPr>
          <p:cNvCxnSpPr>
            <a:cxnSpLocks/>
          </p:cNvCxnSpPr>
          <p:nvPr/>
        </p:nvCxnSpPr>
        <p:spPr>
          <a:xfrm>
            <a:off x="-10048" y="582804"/>
            <a:ext cx="122020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1CF070-BA60-49A0-9A55-FBB3CF1B5ADB}"/>
              </a:ext>
            </a:extLst>
          </p:cNvPr>
          <p:cNvSpPr txBox="1"/>
          <p:nvPr/>
        </p:nvSpPr>
        <p:spPr>
          <a:xfrm>
            <a:off x="-266267" y="11833"/>
            <a:ext cx="888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When We Need An Instrumental Variable Strategy 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64214-6ACB-4D99-A5F9-017A7131F679}"/>
              </a:ext>
            </a:extLst>
          </p:cNvPr>
          <p:cNvSpPr txBox="1"/>
          <p:nvPr/>
        </p:nvSpPr>
        <p:spPr>
          <a:xfrm>
            <a:off x="5609502" y="6611146"/>
            <a:ext cx="881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6/15</a:t>
            </a:r>
            <a:endParaRPr lang="ko-KR" alt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CE505B-A6E5-4CA8-A669-E1F7173970D2}"/>
              </a:ext>
            </a:extLst>
          </p:cNvPr>
          <p:cNvSpPr txBox="1"/>
          <p:nvPr/>
        </p:nvSpPr>
        <p:spPr>
          <a:xfrm>
            <a:off x="461091" y="814222"/>
            <a:ext cx="2121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92D050"/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First Quiz</a:t>
            </a:r>
            <a:endParaRPr lang="ko-KR" altLang="en-US" sz="3600" dirty="0">
              <a:solidFill>
                <a:srgbClr val="92D050"/>
              </a:solidFill>
              <a:latin typeface="Bahnschrift SemiCondensed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71DA17-38D6-4A06-827D-78DBF729B9F3}"/>
              </a:ext>
            </a:extLst>
          </p:cNvPr>
          <p:cNvSpPr txBox="1"/>
          <p:nvPr/>
        </p:nvSpPr>
        <p:spPr>
          <a:xfrm>
            <a:off x="3150430" y="814222"/>
            <a:ext cx="2121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92D050"/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10$</a:t>
            </a:r>
            <a:endParaRPr lang="ko-KR" altLang="en-US" sz="3600" dirty="0">
              <a:solidFill>
                <a:srgbClr val="92D050"/>
              </a:solidFill>
              <a:latin typeface="Bahnschrift SemiCondensed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1A921B3-4931-4E2A-AD7D-4C6108948B2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30622" y="808165"/>
            <a:ext cx="720000" cy="7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22AFA6-5B00-435F-A7C7-18F4979497E9}"/>
              </a:ext>
            </a:extLst>
          </p:cNvPr>
          <p:cNvSpPr txBox="1"/>
          <p:nvPr/>
        </p:nvSpPr>
        <p:spPr>
          <a:xfrm>
            <a:off x="541475" y="2353118"/>
            <a:ext cx="5554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u="sng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Model 1 (</a:t>
            </a:r>
            <a:r>
              <a:rPr lang="en-US" altLang="ko-KR" sz="2400" u="sng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</a:t>
            </a:r>
            <a:r>
              <a:rPr lang="en-US" altLang="ko-KR" sz="2400" u="sng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TSLS / Simple OLS)</a:t>
            </a:r>
          </a:p>
          <a:p>
            <a:endParaRPr lang="en-US" altLang="ko-KR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altLang="ko-KR" sz="24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Repress</a:t>
            </a:r>
            <a:r>
              <a:rPr lang="en-US" altLang="ko-KR" sz="24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r>
              <a:rPr lang="en-US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= </a:t>
            </a:r>
            <a:r>
              <a:rPr lang="el-GR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α</a:t>
            </a:r>
            <a:r>
              <a:rPr lang="en-US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+ </a:t>
            </a:r>
            <a:r>
              <a:rPr lang="el-GR" altLang="ko-KR" sz="2400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β</a:t>
            </a:r>
            <a:r>
              <a:rPr lang="en-US" altLang="ko-KR" sz="2400" baseline="-25000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r>
              <a:rPr lang="en-US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Strike</a:t>
            </a:r>
            <a:r>
              <a:rPr lang="en-US" altLang="ko-KR" sz="2400" i="1" baseline="-25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r>
              <a:rPr lang="en-US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+</a:t>
            </a:r>
            <a:r>
              <a:rPr lang="el-GR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ηδ</a:t>
            </a:r>
            <a:r>
              <a:rPr lang="en-US" altLang="ko-KR" sz="24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r>
              <a:rPr lang="en-US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+ </a:t>
            </a:r>
            <a:r>
              <a:rPr lang="el-GR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ε</a:t>
            </a:r>
            <a:r>
              <a:rPr lang="en-US" altLang="ko-KR" sz="24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endParaRPr lang="ko-KR" altLang="en-US" sz="2000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9EAB64-11A7-4E60-8D19-48AA135085ED}"/>
              </a:ext>
            </a:extLst>
          </p:cNvPr>
          <p:cNvSpPr txBox="1"/>
          <p:nvPr/>
        </p:nvSpPr>
        <p:spPr>
          <a:xfrm>
            <a:off x="561571" y="4143399"/>
            <a:ext cx="5377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u="sng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Model 2 (</a:t>
            </a:r>
            <a:r>
              <a:rPr lang="en-US" altLang="ko-KR" sz="2400" u="sng" dirty="0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Yes</a:t>
            </a:r>
            <a:r>
              <a:rPr lang="en-US" altLang="ko-KR" sz="2400" u="sng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TSLS)</a:t>
            </a:r>
          </a:p>
          <a:p>
            <a:endParaRPr lang="en-US" altLang="ko-KR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altLang="ko-KR" sz="24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Repress</a:t>
            </a:r>
            <a:r>
              <a:rPr lang="en-US" altLang="ko-KR" sz="24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r>
              <a:rPr lang="en-US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= </a:t>
            </a:r>
            <a:r>
              <a:rPr lang="el-GR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α</a:t>
            </a:r>
            <a:r>
              <a:rPr lang="en-US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+ </a:t>
            </a:r>
            <a:r>
              <a:rPr lang="el-GR" altLang="ko-KR" sz="2400" dirty="0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β</a:t>
            </a:r>
            <a:r>
              <a:rPr lang="en-US" altLang="ko-KR" sz="2400" baseline="-25000" dirty="0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r>
              <a:rPr lang="en-US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Strike</a:t>
            </a:r>
            <a:r>
              <a:rPr lang="en-US" altLang="ko-KR" sz="2400" i="1" baseline="-25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r>
              <a:rPr lang="en-US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+</a:t>
            </a:r>
            <a:r>
              <a:rPr lang="el-GR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ηδ</a:t>
            </a:r>
            <a:r>
              <a:rPr lang="en-US" altLang="ko-KR" sz="24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r>
              <a:rPr lang="en-US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+ </a:t>
            </a:r>
            <a:r>
              <a:rPr lang="el-GR" altLang="ko-KR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ε</a:t>
            </a:r>
            <a:r>
              <a:rPr lang="en-US" altLang="ko-KR" sz="24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endParaRPr lang="ko-KR" altLang="en-US" sz="2000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22C5CF-2E79-48FF-9D5A-ED17D8644821}"/>
              </a:ext>
            </a:extLst>
          </p:cNvPr>
          <p:cNvSpPr txBox="1"/>
          <p:nvPr/>
        </p:nvSpPr>
        <p:spPr>
          <a:xfrm>
            <a:off x="4876798" y="925954"/>
            <a:ext cx="685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solidFill>
                  <a:srgbClr val="92D050"/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First Come First Serve: Message to Chat</a:t>
            </a:r>
            <a:endParaRPr lang="ko-KR" altLang="en-US" sz="2400" i="1" dirty="0">
              <a:solidFill>
                <a:srgbClr val="92D050"/>
              </a:solidFill>
              <a:latin typeface="Bahnschrift SemiCondensed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2784B1-7EB7-43CE-963E-B22994DF7989}"/>
              </a:ext>
            </a:extLst>
          </p:cNvPr>
          <p:cNvSpPr txBox="1"/>
          <p:nvPr/>
        </p:nvSpPr>
        <p:spPr>
          <a:xfrm>
            <a:off x="6332984" y="2766494"/>
            <a:ext cx="5554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Statement: </a:t>
            </a:r>
            <a:r>
              <a:rPr lang="el-GR" altLang="ko-KR" sz="2400" dirty="0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β</a:t>
            </a:r>
            <a:r>
              <a:rPr lang="en-US" altLang="ko-KR" sz="2400" baseline="-25000" dirty="0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r>
              <a:rPr lang="en-US" altLang="ko-KR" sz="2400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should be bigger than </a:t>
            </a:r>
            <a:r>
              <a:rPr lang="el-GR" altLang="ko-KR" sz="2400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β</a:t>
            </a:r>
            <a:r>
              <a:rPr lang="en-US" altLang="ko-KR" sz="2400" baseline="-25000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r>
              <a:rPr lang="en-US" altLang="ko-KR" sz="2400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endParaRPr lang="en-US" altLang="ko-KR" sz="2400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altLang="ko-KR" sz="2400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Is this statement correct?</a:t>
            </a:r>
          </a:p>
          <a:p>
            <a:endParaRPr lang="en-US" altLang="ko-KR" sz="2400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altLang="ko-KR" sz="2400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1) Yes</a:t>
            </a:r>
          </a:p>
          <a:p>
            <a:r>
              <a:rPr lang="en-US" altLang="ko-KR" sz="2400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2) No</a:t>
            </a:r>
          </a:p>
        </p:txBody>
      </p:sp>
    </p:spTree>
    <p:extLst>
      <p:ext uri="{BB962C8B-B14F-4D97-AF65-F5344CB8AC3E}">
        <p14:creationId xmlns:p14="http://schemas.microsoft.com/office/powerpoint/2010/main" val="254666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9" grpId="0"/>
      <p:bldP spid="21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2323F6-27E2-4F1D-A6FC-99E9CBE1BC5D}"/>
              </a:ext>
            </a:extLst>
          </p:cNvPr>
          <p:cNvCxnSpPr>
            <a:cxnSpLocks/>
          </p:cNvCxnSpPr>
          <p:nvPr/>
        </p:nvCxnSpPr>
        <p:spPr>
          <a:xfrm>
            <a:off x="-10048" y="582804"/>
            <a:ext cx="122020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1CF070-BA60-49A0-9A55-FBB3CF1B5ADB}"/>
              </a:ext>
            </a:extLst>
          </p:cNvPr>
          <p:cNvSpPr txBox="1"/>
          <p:nvPr/>
        </p:nvSpPr>
        <p:spPr>
          <a:xfrm>
            <a:off x="-45204" y="11833"/>
            <a:ext cx="888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When We Can Use An Instrumental Variable Strategy 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64214-6ACB-4D99-A5F9-017A7131F679}"/>
              </a:ext>
            </a:extLst>
          </p:cNvPr>
          <p:cNvSpPr txBox="1"/>
          <p:nvPr/>
        </p:nvSpPr>
        <p:spPr>
          <a:xfrm>
            <a:off x="5609502" y="6611146"/>
            <a:ext cx="881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7/15</a:t>
            </a:r>
            <a:endParaRPr lang="ko-KR" alt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4A98B-608C-4646-9BBC-3AA31AB177E1}"/>
              </a:ext>
            </a:extLst>
          </p:cNvPr>
          <p:cNvSpPr txBox="1"/>
          <p:nvPr/>
        </p:nvSpPr>
        <p:spPr>
          <a:xfrm>
            <a:off x="-91565" y="1433755"/>
            <a:ext cx="4233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1. **Strong Instrument**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015A5-BFF3-4802-924C-25E5B4B3C480}"/>
              </a:ext>
            </a:extLst>
          </p:cNvPr>
          <p:cNvSpPr txBox="1"/>
          <p:nvPr/>
        </p:nvSpPr>
        <p:spPr>
          <a:xfrm>
            <a:off x="-121683" y="5846905"/>
            <a:ext cx="4422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3. Exogenous Instrument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3E14FD-977D-4443-A328-806DB381182A}"/>
              </a:ext>
            </a:extLst>
          </p:cNvPr>
          <p:cNvSpPr txBox="1"/>
          <p:nvPr/>
        </p:nvSpPr>
        <p:spPr>
          <a:xfrm>
            <a:off x="-244737" y="3584283"/>
            <a:ext cx="7871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2. **Valid Instrument (Exclusion Restriction)** 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7B6EE-0866-4958-B824-E31AD0ADDAF3}"/>
              </a:ext>
            </a:extLst>
          </p:cNvPr>
          <p:cNvSpPr txBox="1"/>
          <p:nvPr/>
        </p:nvSpPr>
        <p:spPr>
          <a:xfrm>
            <a:off x="762447" y="2027369"/>
            <a:ext cx="423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solidFill>
                  <a:srgbClr val="92D050"/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First-Stage Regression</a:t>
            </a:r>
            <a:endParaRPr lang="ko-KR" altLang="en-US" sz="2400" i="1" dirty="0">
              <a:solidFill>
                <a:srgbClr val="92D050"/>
              </a:solidFill>
              <a:latin typeface="Bahnschrift SemiCondensed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F78F31-32DA-4C34-9580-2BFD83E9FA2C}"/>
              </a:ext>
            </a:extLst>
          </p:cNvPr>
          <p:cNvSpPr txBox="1"/>
          <p:nvPr/>
        </p:nvSpPr>
        <p:spPr>
          <a:xfrm>
            <a:off x="4349809" y="2043734"/>
            <a:ext cx="6783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Strike</a:t>
            </a:r>
            <a:r>
              <a:rPr lang="en-US" altLang="ko-KR" sz="28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= </a:t>
            </a:r>
            <a:r>
              <a:rPr lang="el-GR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τ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+ </a:t>
            </a:r>
            <a:r>
              <a:rPr lang="el-GR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ω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Casualties</a:t>
            </a:r>
            <a:r>
              <a:rPr lang="en-US" altLang="ko-KR" sz="2800" i="1" baseline="-25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i,t-1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+</a:t>
            </a:r>
            <a:r>
              <a:rPr lang="el-GR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ηδ</a:t>
            </a:r>
            <a:r>
              <a:rPr lang="en-US" altLang="ko-KR" sz="28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+ </a:t>
            </a:r>
            <a:r>
              <a:rPr lang="el-GR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ε</a:t>
            </a:r>
            <a:r>
              <a:rPr lang="en-US" altLang="ko-KR" sz="28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endParaRPr lang="ko-KR" altLang="en-US" sz="2400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E3CAA0-F790-407B-B731-F80E9AA3E11D}"/>
              </a:ext>
            </a:extLst>
          </p:cNvPr>
          <p:cNvSpPr txBox="1"/>
          <p:nvPr/>
        </p:nvSpPr>
        <p:spPr>
          <a:xfrm>
            <a:off x="762446" y="2700319"/>
            <a:ext cx="8602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solidFill>
                  <a:srgbClr val="FFFF00"/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Testable: F-Statistic: bigger than 10.00</a:t>
            </a:r>
            <a:endParaRPr lang="ko-KR" altLang="en-US" sz="2400" i="1" dirty="0">
              <a:solidFill>
                <a:srgbClr val="FFFF00"/>
              </a:solidFill>
              <a:latin typeface="Bahnschrift SemiCondensed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2A902A-7C9D-494E-A861-8ABE985739C9}"/>
              </a:ext>
            </a:extLst>
          </p:cNvPr>
          <p:cNvSpPr txBox="1"/>
          <p:nvPr/>
        </p:nvSpPr>
        <p:spPr>
          <a:xfrm>
            <a:off x="-11152" y="4248751"/>
            <a:ext cx="8180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Strike</a:t>
            </a:r>
            <a:r>
              <a:rPr lang="en-US" altLang="ko-KR" sz="28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= </a:t>
            </a:r>
            <a:r>
              <a:rPr lang="el-GR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τ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+ </a:t>
            </a:r>
            <a:r>
              <a:rPr lang="el-GR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ω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Casualties</a:t>
            </a:r>
            <a:r>
              <a:rPr lang="en-US" altLang="ko-KR" sz="2800" i="1" baseline="-25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i,t-1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+</a:t>
            </a:r>
            <a:r>
              <a:rPr lang="el-GR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ηδ</a:t>
            </a:r>
            <a:r>
              <a:rPr lang="en-US" altLang="ko-KR" sz="28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+ </a:t>
            </a:r>
            <a:r>
              <a:rPr lang="el-GR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ε</a:t>
            </a:r>
            <a:r>
              <a:rPr lang="en-US" altLang="ko-KR" sz="28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endParaRPr lang="ko-KR" altLang="en-US" sz="2400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CB328E-FE65-4423-9751-B7606F80C5CD}"/>
              </a:ext>
            </a:extLst>
          </p:cNvPr>
          <p:cNvSpPr txBox="1"/>
          <p:nvPr/>
        </p:nvSpPr>
        <p:spPr>
          <a:xfrm>
            <a:off x="673122" y="4869440"/>
            <a:ext cx="620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Repress</a:t>
            </a:r>
            <a:r>
              <a:rPr lang="en-US" altLang="ko-KR" sz="28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= </a:t>
            </a:r>
            <a:r>
              <a:rPr lang="el-GR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α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+ </a:t>
            </a:r>
            <a:r>
              <a:rPr lang="el-GR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β</a:t>
            </a:r>
            <a:r>
              <a:rPr lang="en-US" altLang="ko-KR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Strike</a:t>
            </a:r>
            <a:r>
              <a:rPr lang="en-US" altLang="ko-KR" sz="28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+</a:t>
            </a:r>
            <a:r>
              <a:rPr lang="el-GR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ηδ</a:t>
            </a:r>
            <a:r>
              <a:rPr lang="en-US" altLang="ko-KR" sz="28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+ </a:t>
            </a:r>
            <a:r>
              <a:rPr lang="el-GR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ε</a:t>
            </a:r>
            <a:r>
              <a:rPr lang="en-US" altLang="ko-KR" sz="2800" i="1" baseline="-25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i,t</a:t>
            </a:r>
            <a:endParaRPr lang="ko-KR" altLang="en-US" sz="2400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2C22712-2FB8-4FB8-907A-153E79848821}"/>
              </a:ext>
            </a:extLst>
          </p:cNvPr>
          <p:cNvGrpSpPr/>
          <p:nvPr/>
        </p:nvGrpSpPr>
        <p:grpSpPr>
          <a:xfrm>
            <a:off x="4300694" y="2067037"/>
            <a:ext cx="4119830" cy="535813"/>
            <a:chOff x="4300694" y="1645008"/>
            <a:chExt cx="4119830" cy="53581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63CAA1F1-8674-43E8-BE0C-D596FF1B202C}"/>
                </a:ext>
              </a:extLst>
            </p:cNvPr>
            <p:cNvSpPr/>
            <p:nvPr/>
          </p:nvSpPr>
          <p:spPr>
            <a:xfrm>
              <a:off x="4300694" y="1657601"/>
              <a:ext cx="1308808" cy="5232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AC0FBA1-A989-4F29-A925-FA005766C774}"/>
                </a:ext>
              </a:extLst>
            </p:cNvPr>
            <p:cNvSpPr/>
            <p:nvPr/>
          </p:nvSpPr>
          <p:spPr>
            <a:xfrm>
              <a:off x="7111716" y="1645008"/>
              <a:ext cx="1308808" cy="5232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5431C5B-9559-472C-8B62-F1DB69D320E8}"/>
                </a:ext>
              </a:extLst>
            </p:cNvPr>
            <p:cNvCxnSpPr>
              <a:cxnSpLocks/>
              <a:stCxn id="2" idx="0"/>
              <a:endCxn id="32" idx="0"/>
            </p:cNvCxnSpPr>
            <p:nvPr/>
          </p:nvCxnSpPr>
          <p:spPr>
            <a:xfrm flipV="1">
              <a:off x="4955098" y="1645008"/>
              <a:ext cx="2811022" cy="1259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9C7D242-9B8F-4110-8282-713AB44785D3}"/>
              </a:ext>
            </a:extLst>
          </p:cNvPr>
          <p:cNvGrpSpPr/>
          <p:nvPr/>
        </p:nvGrpSpPr>
        <p:grpSpPr>
          <a:xfrm>
            <a:off x="883415" y="4257233"/>
            <a:ext cx="3719557" cy="1146149"/>
            <a:chOff x="883415" y="3925636"/>
            <a:chExt cx="3719557" cy="1146149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D932EBF-7571-47CB-9A80-CE0CB4353A62}"/>
                </a:ext>
              </a:extLst>
            </p:cNvPr>
            <p:cNvSpPr/>
            <p:nvPr/>
          </p:nvSpPr>
          <p:spPr>
            <a:xfrm>
              <a:off x="3294164" y="3925636"/>
              <a:ext cx="1308808" cy="5232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00744B9-4A32-4E65-A071-75FA1BCCA894}"/>
                </a:ext>
              </a:extLst>
            </p:cNvPr>
            <p:cNvSpPr/>
            <p:nvPr/>
          </p:nvSpPr>
          <p:spPr>
            <a:xfrm>
              <a:off x="883415" y="4548565"/>
              <a:ext cx="1308808" cy="5232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1548CB3-13CC-4800-AB45-102752608AAB}"/>
                </a:ext>
              </a:extLst>
            </p:cNvPr>
            <p:cNvCxnSpPr>
              <a:cxnSpLocks/>
              <a:stCxn id="35" idx="3"/>
              <a:endCxn id="37" idx="0"/>
            </p:cNvCxnSpPr>
            <p:nvPr/>
          </p:nvCxnSpPr>
          <p:spPr>
            <a:xfrm flipH="1">
              <a:off x="1537819" y="4372232"/>
              <a:ext cx="1948015" cy="17633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0BF0C73-AC84-4E45-959F-CCEC48B27262}"/>
              </a:ext>
            </a:extLst>
          </p:cNvPr>
          <p:cNvSpPr txBox="1"/>
          <p:nvPr/>
        </p:nvSpPr>
        <p:spPr>
          <a:xfrm>
            <a:off x="7564612" y="4594794"/>
            <a:ext cx="2518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FFFF00"/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Not Testable</a:t>
            </a:r>
            <a:endParaRPr lang="ko-KR" altLang="en-US" sz="2400" i="1" dirty="0">
              <a:solidFill>
                <a:srgbClr val="FFFF00"/>
              </a:solidFill>
              <a:latin typeface="Bahnschrift SemiCondensed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57A6AC-3165-497B-BA9C-DF8159E803F8}"/>
              </a:ext>
            </a:extLst>
          </p:cNvPr>
          <p:cNvSpPr txBox="1"/>
          <p:nvPr/>
        </p:nvSpPr>
        <p:spPr>
          <a:xfrm>
            <a:off x="580572" y="613779"/>
            <a:ext cx="10884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u="sng" dirty="0">
                <a:solidFill>
                  <a:srgbClr val="00B0F0"/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Assumption: the number of instrumental variable = the number of endogenous regressor</a:t>
            </a:r>
            <a:r>
              <a:rPr lang="en-US" altLang="ko-KR" sz="2400" dirty="0">
                <a:solidFill>
                  <a:srgbClr val="00B0F0"/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.</a:t>
            </a:r>
            <a:endParaRPr lang="ko-KR" altLang="en-US" sz="2000" dirty="0">
              <a:solidFill>
                <a:srgbClr val="00B0F0"/>
              </a:solidFill>
              <a:latin typeface="Bahnschrift SemiCondensed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F7B72D-DE4E-41B0-B6BA-448BB34164CE}"/>
              </a:ext>
            </a:extLst>
          </p:cNvPr>
          <p:cNvSpPr txBox="1"/>
          <p:nvPr/>
        </p:nvSpPr>
        <p:spPr>
          <a:xfrm>
            <a:off x="4491491" y="5846905"/>
            <a:ext cx="2518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FFFF00"/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Not Testable</a:t>
            </a:r>
            <a:endParaRPr lang="ko-KR" altLang="en-US" sz="2400" i="1" dirty="0">
              <a:solidFill>
                <a:srgbClr val="FFFF00"/>
              </a:solidFill>
              <a:latin typeface="Bahnschrift SemiCondensed" panose="020B05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54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/>
      <p:bldP spid="18" grpId="0"/>
      <p:bldP spid="25" grpId="0"/>
      <p:bldP spid="28" grpId="0"/>
      <p:bldP spid="30" grpId="0"/>
      <p:bldP spid="43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2323F6-27E2-4F1D-A6FC-99E9CBE1BC5D}"/>
              </a:ext>
            </a:extLst>
          </p:cNvPr>
          <p:cNvCxnSpPr>
            <a:cxnSpLocks/>
          </p:cNvCxnSpPr>
          <p:nvPr/>
        </p:nvCxnSpPr>
        <p:spPr>
          <a:xfrm>
            <a:off x="-10048" y="582804"/>
            <a:ext cx="122020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1CF070-BA60-49A0-9A55-FBB3CF1B5ADB}"/>
              </a:ext>
            </a:extLst>
          </p:cNvPr>
          <p:cNvSpPr txBox="1"/>
          <p:nvPr/>
        </p:nvSpPr>
        <p:spPr>
          <a:xfrm>
            <a:off x="-165781" y="11833"/>
            <a:ext cx="8777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Examples of Instrumental Variable Strategies (TSLS)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64214-6ACB-4D99-A5F9-017A7131F679}"/>
              </a:ext>
            </a:extLst>
          </p:cNvPr>
          <p:cNvSpPr txBox="1"/>
          <p:nvPr/>
        </p:nvSpPr>
        <p:spPr>
          <a:xfrm>
            <a:off x="5609502" y="6611146"/>
            <a:ext cx="881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8/15</a:t>
            </a:r>
            <a:endParaRPr lang="ko-KR" alt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EB175C-0F15-432F-9C1E-EE54F58031F5}"/>
              </a:ext>
            </a:extLst>
          </p:cNvPr>
          <p:cNvSpPr txBox="1"/>
          <p:nvPr/>
        </p:nvSpPr>
        <p:spPr>
          <a:xfrm>
            <a:off x="125619" y="1179113"/>
            <a:ext cx="7913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1. Ritter and Conrad (2016): Africa / US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627A85-D7CE-4662-9FEE-A58088087A48}"/>
              </a:ext>
            </a:extLst>
          </p:cNvPr>
          <p:cNvSpPr txBox="1"/>
          <p:nvPr/>
        </p:nvSpPr>
        <p:spPr>
          <a:xfrm>
            <a:off x="125618" y="2788520"/>
            <a:ext cx="985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2. </a:t>
            </a:r>
            <a:r>
              <a:rPr lang="en-US" altLang="ko-KR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Guriev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 Melnikov, and </a:t>
            </a:r>
            <a:r>
              <a:rPr lang="en-US" altLang="ko-KR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Zhuravskaya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(2020): Global 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85D268-B7AE-452F-9FE3-676C10124745}"/>
              </a:ext>
            </a:extLst>
          </p:cNvPr>
          <p:cNvSpPr txBox="1"/>
          <p:nvPr/>
        </p:nvSpPr>
        <p:spPr>
          <a:xfrm>
            <a:off x="125618" y="4377835"/>
            <a:ext cx="10847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3. Rogowski, </a:t>
            </a:r>
            <a:r>
              <a:rPr lang="en-US" altLang="ko-KR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Gerring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 Maguire, and </a:t>
            </a:r>
            <a:r>
              <a:rPr lang="en-US" altLang="ko-KR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Cojocaru</a:t>
            </a:r>
            <a:r>
              <a:rPr lang="en-US" altLang="ko-KR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(2021): US</a:t>
            </a:r>
            <a:endParaRPr lang="ko-KR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BCA36C-5D4B-4170-817E-EB6C2C1194B0}"/>
              </a:ext>
            </a:extLst>
          </p:cNvPr>
          <p:cNvSpPr txBox="1"/>
          <p:nvPr/>
        </p:nvSpPr>
        <p:spPr>
          <a:xfrm>
            <a:off x="505775" y="1788783"/>
            <a:ext cx="1134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Rainfall</a:t>
            </a:r>
            <a:r>
              <a:rPr lang="en-US" altLang="ko-KR" sz="2400" dirty="0">
                <a:latin typeface="Bahnschrift SemiCondensed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altLang="en-US" sz="2400" dirty="0">
                <a:latin typeface="Bahnschrift SemiCondensed" panose="020B0502040204020203" pitchFamily="34" charset="0"/>
                <a:cs typeface="Segoe UI Semibold" panose="020B0702040204020203" pitchFamily="34" charset="0"/>
              </a:rPr>
              <a:t>→ </a:t>
            </a:r>
            <a:r>
              <a:rPr lang="en-US" altLang="ko-KR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Count Number of Protest </a:t>
            </a:r>
            <a:r>
              <a:rPr lang="ko-KR" altLang="en-US" sz="2400" dirty="0">
                <a:latin typeface="Bahnschrift SemiCondensed" panose="020B0502040204020203" pitchFamily="34" charset="0"/>
                <a:cs typeface="Segoe UI Semibold" panose="020B0702040204020203" pitchFamily="34" charset="0"/>
              </a:rPr>
              <a:t>→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Count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Number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of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Protests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Repressed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by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Governments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  <a:latin typeface="Bahnschrift SemiCondensed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D4FFB9-E576-412C-AAEC-D5864DADCDE3}"/>
              </a:ext>
            </a:extLst>
          </p:cNvPr>
          <p:cNvSpPr txBox="1"/>
          <p:nvPr/>
        </p:nvSpPr>
        <p:spPr>
          <a:xfrm>
            <a:off x="505775" y="3332617"/>
            <a:ext cx="1134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Lightning Strikes </a:t>
            </a:r>
            <a:r>
              <a:rPr lang="ko-KR" altLang="en-US" sz="2400" dirty="0">
                <a:latin typeface="Bahnschrift SemiCondensed" panose="020B0502040204020203" pitchFamily="34" charset="0"/>
                <a:cs typeface="Segoe UI Semibold" panose="020B0702040204020203" pitchFamily="34" charset="0"/>
              </a:rPr>
              <a:t>→ </a:t>
            </a:r>
            <a:r>
              <a:rPr lang="en-US" altLang="ko-KR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Mobile Usage Expansion </a:t>
            </a:r>
            <a:r>
              <a:rPr lang="ko-KR" altLang="en-US" sz="2400" dirty="0">
                <a:latin typeface="Bahnschrift SemiCondensed" panose="020B0502040204020203" pitchFamily="34" charset="0"/>
                <a:cs typeface="Segoe UI Semibold" panose="020B0702040204020203" pitchFamily="34" charset="0"/>
              </a:rPr>
              <a:t>→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Government Trust (Yes or No)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  <a:latin typeface="Bahnschrift SemiCondensed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98DA06-B2B3-4DFE-BED7-8DF88DA2AC3E}"/>
              </a:ext>
            </a:extLst>
          </p:cNvPr>
          <p:cNvSpPr txBox="1"/>
          <p:nvPr/>
        </p:nvSpPr>
        <p:spPr>
          <a:xfrm>
            <a:off x="505775" y="5130157"/>
            <a:ext cx="11347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FFFF00"/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County Vote Shares for the Congressional Candidates from the Incumbent President’s Party</a:t>
            </a:r>
          </a:p>
          <a:p>
            <a:pPr algn="l"/>
            <a:r>
              <a:rPr lang="ko-KR" altLang="en-US" sz="2400" dirty="0">
                <a:latin typeface="Bahnschrift SemiCondensed" panose="020B0502040204020203" pitchFamily="34" charset="0"/>
                <a:cs typeface="Segoe UI Semibold" panose="020B0702040204020203" pitchFamily="34" charset="0"/>
              </a:rPr>
              <a:t>→ </a:t>
            </a:r>
            <a:r>
              <a:rPr lang="en-US" altLang="ko-KR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Number of Post Offices </a:t>
            </a:r>
            <a:r>
              <a:rPr lang="ko-KR" altLang="en-US" sz="2400" dirty="0">
                <a:latin typeface="Bahnschrift SemiCondensed" panose="020B0502040204020203" pitchFamily="34" charset="0"/>
                <a:cs typeface="Segoe UI Semibold" panose="020B0702040204020203" pitchFamily="34" charset="0"/>
              </a:rPr>
              <a:t>→ 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Bahnschrift SemiCondensed" panose="020B0502040204020203" pitchFamily="34" charset="0"/>
                <a:cs typeface="Segoe UI Semibold" panose="020B0702040204020203" pitchFamily="34" charset="0"/>
              </a:rPr>
              <a:t>Economic Outputs from Agriculture and Manufacturing Sectors.</a:t>
            </a:r>
            <a:endParaRPr lang="ko-KR" altLang="en-US" sz="2400" dirty="0">
              <a:solidFill>
                <a:schemeClr val="accent2">
                  <a:lumMod val="75000"/>
                </a:schemeClr>
              </a:solidFill>
              <a:latin typeface="Bahnschrift SemiCondensed" panose="020B05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6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9" grpId="0"/>
      <p:bldP spid="31" grpId="0"/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495</TotalTime>
  <Words>1147</Words>
  <Application>Microsoft Office PowerPoint</Application>
  <PresentationFormat>와이드스크린</PresentationFormat>
  <Paragraphs>178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Adobe Ming Std L</vt:lpstr>
      <vt:lpstr>Arial</vt:lpstr>
      <vt:lpstr>Adobe Fan Heiti Std B</vt:lpstr>
      <vt:lpstr>Calibri Light</vt:lpstr>
      <vt:lpstr>Segoe UI Historic</vt:lpstr>
      <vt:lpstr>Bahnschrift SemiCondensed</vt:lpstr>
      <vt:lpstr>Calibri</vt:lpstr>
      <vt:lpstr>Tahoma</vt:lpstr>
      <vt:lpstr>Adobe Arabic</vt:lpstr>
      <vt:lpstr>Segoe UI Semibold</vt:lpstr>
      <vt:lpstr>Aparajita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삼성</dc:creator>
  <cp:lastModifiedBy>삼성</cp:lastModifiedBy>
  <cp:revision>41</cp:revision>
  <dcterms:created xsi:type="dcterms:W3CDTF">2021-03-21T14:38:22Z</dcterms:created>
  <dcterms:modified xsi:type="dcterms:W3CDTF">2021-03-22T15:01:26Z</dcterms:modified>
</cp:coreProperties>
</file>